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Proxima Nova"/>
      <p:regular r:id="rId22"/>
      <p:bold r:id="rId23"/>
      <p:italic r:id="rId24"/>
      <p:boldItalic r:id="rId25"/>
    </p:embeddedFont>
    <p:embeddedFont>
      <p:font typeface="Alfa Slab One"/>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4D2006-CF13-4E9C-8797-6E8B552CA32B}">
  <a:tblStyle styleId="{B84D2006-CF13-4E9C-8797-6E8B552CA32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ProximaNova-regular.fntdata"/><Relationship Id="rId21" Type="http://schemas.openxmlformats.org/officeDocument/2006/relationships/slide" Target="slides/slide15.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AlfaSlabOne-regular.fntdata"/><Relationship Id="rId25" Type="http://schemas.openxmlformats.org/officeDocument/2006/relationships/font" Target="fonts/ProximaNova-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f5c241fee_0_1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f5c241fee_0_1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f5c2423c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f5c2423c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f5c241fee_0_1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f5c241fee_0_1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ARIMA model:The parameters (p, d, q) of ARIMA model were determined to be (1, 0, 1) based on</a:t>
            </a:r>
            <a:endParaRPr/>
          </a:p>
          <a:p>
            <a:pPr indent="0" lvl="0" marL="0" rtl="0" algn="l">
              <a:spcBef>
                <a:spcPts val="0"/>
              </a:spcBef>
              <a:spcAft>
                <a:spcPts val="0"/>
              </a:spcAft>
              <a:buClr>
                <a:schemeClr val="dk1"/>
              </a:buClr>
              <a:buSzPts val="1100"/>
              <a:buFont typeface="Arial"/>
              <a:buNone/>
            </a:pPr>
            <a:r>
              <a:rPr lang="en"/>
              <a:t>the MSE on the training set. This actually makes the model an ARMA model, where no differencing</a:t>
            </a:r>
            <a:endParaRPr/>
          </a:p>
          <a:p>
            <a:pPr indent="0" lvl="0" marL="0" rtl="0" algn="l">
              <a:spcBef>
                <a:spcPts val="0"/>
              </a:spcBef>
              <a:spcAft>
                <a:spcPts val="0"/>
              </a:spcAft>
              <a:buClr>
                <a:schemeClr val="dk1"/>
              </a:buClr>
              <a:buSzPts val="1100"/>
              <a:buFont typeface="Arial"/>
              <a:buNone/>
            </a:pPr>
            <a:r>
              <a:rPr lang="en"/>
              <a:t>was performed to change the stationarity. The MSE on the test set of Google’s data was 0.0546.</a:t>
            </a:r>
            <a:endParaRPr/>
          </a:p>
          <a:p>
            <a:pPr indent="0" lvl="0" marL="0" rtl="0" algn="l">
              <a:spcBef>
                <a:spcPts val="0"/>
              </a:spcBef>
              <a:spcAft>
                <a:spcPts val="0"/>
              </a:spcAft>
              <a:buClr>
                <a:schemeClr val="dk1"/>
              </a:buClr>
              <a:buSzPts val="1100"/>
              <a:buFont typeface="Arial"/>
              <a:buNone/>
            </a:pPr>
            <a:r>
              <a:rPr lang="en"/>
              <a:t>However, the model gave a linear prediction from test data, even the forecasted trend is opposite to the</a:t>
            </a:r>
            <a:endParaRPr/>
          </a:p>
          <a:p>
            <a:pPr indent="0" lvl="0" marL="0" rtl="0" algn="l">
              <a:spcBef>
                <a:spcPts val="0"/>
              </a:spcBef>
              <a:spcAft>
                <a:spcPts val="0"/>
              </a:spcAft>
              <a:buClr>
                <a:schemeClr val="dk1"/>
              </a:buClr>
              <a:buSzPts val="1100"/>
              <a:buFont typeface="Arial"/>
              <a:buNone/>
            </a:pPr>
            <a:r>
              <a:rPr lang="en"/>
              <a:t>real price trend. The results suggested ARIMA model did not perform well in predicting non-linearity</a:t>
            </a:r>
            <a:endParaRPr/>
          </a:p>
          <a:p>
            <a:pPr indent="0" lvl="0" marL="0" rtl="0" algn="l">
              <a:spcBef>
                <a:spcPts val="0"/>
              </a:spcBef>
              <a:spcAft>
                <a:spcPts val="0"/>
              </a:spcAft>
              <a:buClr>
                <a:schemeClr val="dk1"/>
              </a:buClr>
              <a:buSzPts val="1100"/>
              <a:buFont typeface="Arial"/>
              <a:buNone/>
            </a:pPr>
            <a:r>
              <a:rPr lang="en"/>
              <a:t>and long-term prediction. Hence, this model was not included in the evaluation of annual return.</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f5c241fee_0_1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f5c241fee_0_1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f5c241fee_0_1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f5c241fee_0_1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f5c241fee_0_1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af5c241fee_0_1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f5c241fee_0_1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f5c241fee_0_1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af5c241fee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af5c241fee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50">
              <a:highlight>
                <a:schemeClr val="lt1"/>
              </a:highlight>
              <a:latin typeface="Georgia"/>
              <a:ea typeface="Georgia"/>
              <a:cs typeface="Georgia"/>
              <a:sym typeface="Georgia"/>
            </a:endParaRPr>
          </a:p>
          <a:p>
            <a:pPr indent="0" lvl="0" marL="0" rtl="0" algn="l">
              <a:spcBef>
                <a:spcPts val="0"/>
              </a:spcBef>
              <a:spcAft>
                <a:spcPts val="0"/>
              </a:spcAft>
              <a:buNone/>
            </a:pPr>
            <a:r>
              <a:t/>
            </a:r>
            <a:endParaRPr sz="1050">
              <a:solidFill>
                <a:srgbClr val="202122"/>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af5c241fee_0_1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af5c241fee_0_1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af5c241fee_0_1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af5c241fee_0_1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af5c2423c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af5c2423c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f5c241fee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f5c241fee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f5c241fee_0_1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af5c241fee_0_1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f5c241fee_0_1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f5c241fee_0_1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22.png"/><Relationship Id="rId8"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2872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Stock Price Prediction</a:t>
            </a:r>
            <a:endParaRPr/>
          </a:p>
        </p:txBody>
      </p:sp>
      <p:sp>
        <p:nvSpPr>
          <p:cNvPr id="57" name="Google Shape;57;p13"/>
          <p:cNvSpPr txBox="1"/>
          <p:nvPr>
            <p:ph idx="1" type="subTitle"/>
          </p:nvPr>
        </p:nvSpPr>
        <p:spPr>
          <a:xfrm>
            <a:off x="378925" y="2930498"/>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accent3"/>
                </a:solidFill>
              </a:rPr>
              <a:t>Stacked-LSTM with Attention Mechanism</a:t>
            </a:r>
            <a:endParaRPr b="1" sz="2500">
              <a:solidFill>
                <a:schemeClr val="accent3"/>
              </a:solidFill>
            </a:endParaRPr>
          </a:p>
        </p:txBody>
      </p:sp>
      <p:sp>
        <p:nvSpPr>
          <p:cNvPr id="58" name="Google Shape;58;p13"/>
          <p:cNvSpPr txBox="1"/>
          <p:nvPr>
            <p:ph idx="1" type="subTitle"/>
          </p:nvPr>
        </p:nvSpPr>
        <p:spPr>
          <a:xfrm>
            <a:off x="378925" y="3929173"/>
            <a:ext cx="8520600" cy="73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latin typeface="Arial"/>
                <a:ea typeface="Arial"/>
                <a:cs typeface="Arial"/>
                <a:sym typeface="Arial"/>
              </a:rPr>
              <a:t>Haoqi Gu, Junwei Li, Jingyi Li, Fengxu Tu</a:t>
            </a:r>
            <a:endParaRPr sz="18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126" name="Google Shape;126;p22"/>
          <p:cNvSpPr txBox="1"/>
          <p:nvPr/>
        </p:nvSpPr>
        <p:spPr>
          <a:xfrm>
            <a:off x="424550" y="1207463"/>
            <a:ext cx="3964800" cy="496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Times New Roman"/>
              <a:buChar char="●"/>
            </a:pPr>
            <a:r>
              <a:rPr lang="en" sz="1600">
                <a:solidFill>
                  <a:schemeClr val="dk2"/>
                </a:solidFill>
                <a:latin typeface="Times New Roman"/>
                <a:ea typeface="Times New Roman"/>
                <a:cs typeface="Times New Roman"/>
                <a:sym typeface="Times New Roman"/>
              </a:rPr>
              <a:t>Stock price predictions on 3 stocks</a:t>
            </a:r>
            <a:endParaRPr sz="1600">
              <a:solidFill>
                <a:schemeClr val="dk2"/>
              </a:solidFill>
              <a:latin typeface="Times New Roman"/>
              <a:ea typeface="Times New Roman"/>
              <a:cs typeface="Times New Roman"/>
              <a:sym typeface="Times New Roman"/>
            </a:endParaRPr>
          </a:p>
        </p:txBody>
      </p:sp>
      <p:graphicFrame>
        <p:nvGraphicFramePr>
          <p:cNvPr id="127" name="Google Shape;127;p22"/>
          <p:cNvGraphicFramePr/>
          <p:nvPr/>
        </p:nvGraphicFramePr>
        <p:xfrm>
          <a:off x="980738" y="1894000"/>
          <a:ext cx="3000000" cy="3000000"/>
        </p:xfrm>
        <a:graphic>
          <a:graphicData uri="http://schemas.openxmlformats.org/drawingml/2006/table">
            <a:tbl>
              <a:tblPr>
                <a:noFill/>
                <a:tableStyleId>{B84D2006-CF13-4E9C-8797-6E8B552CA32B}</a:tableStyleId>
              </a:tblPr>
              <a:tblGrid>
                <a:gridCol w="1439825"/>
                <a:gridCol w="894400"/>
                <a:gridCol w="894450"/>
                <a:gridCol w="1044900"/>
                <a:gridCol w="1007250"/>
                <a:gridCol w="988450"/>
                <a:gridCol w="913250"/>
              </a:tblGrid>
              <a:tr h="381425">
                <a:tc rowSpan="2">
                  <a:txBody>
                    <a:bodyPr/>
                    <a:lstStyle/>
                    <a:p>
                      <a:pPr indent="0" lvl="0" marL="0" rtl="0" algn="ctr">
                        <a:spcBef>
                          <a:spcPts val="0"/>
                        </a:spcBef>
                        <a:spcAft>
                          <a:spcPts val="0"/>
                        </a:spcAft>
                        <a:buNone/>
                      </a:pPr>
                      <a:r>
                        <a:rPr b="1" lang="en">
                          <a:solidFill>
                            <a:schemeClr val="dk2"/>
                          </a:solidFill>
                          <a:latin typeface="Times New Roman"/>
                          <a:ea typeface="Times New Roman"/>
                          <a:cs typeface="Times New Roman"/>
                          <a:sym typeface="Times New Roman"/>
                        </a:rPr>
                        <a:t>Metrics\Stocks</a:t>
                      </a:r>
                      <a:endParaRPr b="1">
                        <a:solidFill>
                          <a:schemeClr val="dk2"/>
                        </a:solidFill>
                        <a:latin typeface="Times New Roman"/>
                        <a:ea typeface="Times New Roman"/>
                        <a:cs typeface="Times New Roman"/>
                        <a:sym typeface="Times New Roman"/>
                      </a:endParaRPr>
                    </a:p>
                  </a:txBody>
                  <a:tcPr marT="91425" marB="91425" marR="91425" marL="91425" anchor="ctr"/>
                </a:tc>
                <a:tc gridSpan="2">
                  <a:txBody>
                    <a:bodyPr/>
                    <a:lstStyle/>
                    <a:p>
                      <a:pPr indent="0" lvl="0" marL="0" rtl="0" algn="ctr">
                        <a:spcBef>
                          <a:spcPts val="0"/>
                        </a:spcBef>
                        <a:spcAft>
                          <a:spcPts val="0"/>
                        </a:spcAft>
                        <a:buNone/>
                      </a:pPr>
                      <a:r>
                        <a:rPr b="1" lang="en" sz="1200">
                          <a:solidFill>
                            <a:schemeClr val="dk2"/>
                          </a:solidFill>
                          <a:latin typeface="Times New Roman"/>
                          <a:ea typeface="Times New Roman"/>
                          <a:cs typeface="Times New Roman"/>
                          <a:sym typeface="Times New Roman"/>
                        </a:rPr>
                        <a:t>AAPL</a:t>
                      </a:r>
                      <a:endParaRPr b="1" sz="1200">
                        <a:solidFill>
                          <a:schemeClr val="dk2"/>
                        </a:solidFill>
                        <a:latin typeface="Times New Roman"/>
                        <a:ea typeface="Times New Roman"/>
                        <a:cs typeface="Times New Roman"/>
                        <a:sym typeface="Times New Roman"/>
                      </a:endParaRPr>
                    </a:p>
                  </a:txBody>
                  <a:tcPr marT="91425" marB="91425" marR="91425" marL="91425" anchor="ctr"/>
                </a:tc>
                <a:tc hMerge="1"/>
                <a:tc gridSpan="2">
                  <a:txBody>
                    <a:bodyPr/>
                    <a:lstStyle/>
                    <a:p>
                      <a:pPr indent="0" lvl="0" marL="0" rtl="0" algn="ctr">
                        <a:spcBef>
                          <a:spcPts val="0"/>
                        </a:spcBef>
                        <a:spcAft>
                          <a:spcPts val="0"/>
                        </a:spcAft>
                        <a:buNone/>
                      </a:pPr>
                      <a:r>
                        <a:rPr b="1" lang="en" sz="1200">
                          <a:solidFill>
                            <a:schemeClr val="dk2"/>
                          </a:solidFill>
                          <a:latin typeface="Times New Roman"/>
                          <a:ea typeface="Times New Roman"/>
                          <a:cs typeface="Times New Roman"/>
                          <a:sym typeface="Times New Roman"/>
                        </a:rPr>
                        <a:t>AMZN</a:t>
                      </a:r>
                      <a:endParaRPr b="1" sz="1200">
                        <a:solidFill>
                          <a:schemeClr val="dk2"/>
                        </a:solidFill>
                        <a:latin typeface="Times New Roman"/>
                        <a:ea typeface="Times New Roman"/>
                        <a:cs typeface="Times New Roman"/>
                        <a:sym typeface="Times New Roman"/>
                      </a:endParaRPr>
                    </a:p>
                  </a:txBody>
                  <a:tcPr marT="91425" marB="91425" marR="91425" marL="91425" anchor="ctr">
                    <a:lnB cap="flat" cmpd="sng" w="9525">
                      <a:solidFill>
                        <a:srgbClr val="9E9E9E"/>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 sz="1200">
                          <a:solidFill>
                            <a:schemeClr val="dk2"/>
                          </a:solidFill>
                          <a:latin typeface="Times New Roman"/>
                          <a:ea typeface="Times New Roman"/>
                          <a:cs typeface="Times New Roman"/>
                          <a:sym typeface="Times New Roman"/>
                        </a:rPr>
                        <a:t>FB</a:t>
                      </a:r>
                      <a:endParaRPr b="1" sz="1200">
                        <a:solidFill>
                          <a:schemeClr val="dk2"/>
                        </a:solidFill>
                        <a:latin typeface="Times New Roman"/>
                        <a:ea typeface="Times New Roman"/>
                        <a:cs typeface="Times New Roman"/>
                        <a:sym typeface="Times New Roman"/>
                      </a:endParaRPr>
                    </a:p>
                  </a:txBody>
                  <a:tcPr marT="91425" marB="91425" marR="91425" marL="91425" anchor="ctr">
                    <a:lnB cap="flat" cmpd="sng" w="9525">
                      <a:solidFill>
                        <a:srgbClr val="9E9E9E"/>
                      </a:solidFill>
                      <a:prstDash val="solid"/>
                      <a:round/>
                      <a:headEnd len="sm" w="sm" type="none"/>
                      <a:tailEnd len="sm" w="sm" type="none"/>
                    </a:lnB>
                  </a:tcPr>
                </a:tc>
                <a:tc hMerge="1"/>
              </a:tr>
              <a:tr h="381425">
                <a:tc vMerge="1"/>
                <a:tc>
                  <a:txBody>
                    <a:bodyPr/>
                    <a:lstStyle/>
                    <a:p>
                      <a:pPr indent="0" lvl="0" marL="0" rtl="0" algn="ctr">
                        <a:spcBef>
                          <a:spcPts val="0"/>
                        </a:spcBef>
                        <a:spcAft>
                          <a:spcPts val="0"/>
                        </a:spcAft>
                        <a:buNone/>
                      </a:pPr>
                      <a:r>
                        <a:rPr b="1" lang="en" sz="1200">
                          <a:solidFill>
                            <a:schemeClr val="dk2"/>
                          </a:solidFill>
                          <a:latin typeface="Times New Roman"/>
                          <a:ea typeface="Times New Roman"/>
                          <a:cs typeface="Times New Roman"/>
                          <a:sym typeface="Times New Roman"/>
                        </a:rPr>
                        <a:t>Open</a:t>
                      </a:r>
                      <a:endParaRPr b="1" sz="1200">
                        <a:solidFill>
                          <a:schemeClr val="dk2"/>
                        </a:solidFill>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b="1" lang="en" sz="1200">
                          <a:solidFill>
                            <a:schemeClr val="dk2"/>
                          </a:solidFill>
                          <a:latin typeface="Times New Roman"/>
                          <a:ea typeface="Times New Roman"/>
                          <a:cs typeface="Times New Roman"/>
                          <a:sym typeface="Times New Roman"/>
                        </a:rPr>
                        <a:t>Close</a:t>
                      </a:r>
                      <a:endParaRPr b="1" sz="1200">
                        <a:solidFill>
                          <a:schemeClr val="dk2"/>
                        </a:solidFill>
                        <a:latin typeface="Times New Roman"/>
                        <a:ea typeface="Times New Roman"/>
                        <a:cs typeface="Times New Roman"/>
                        <a:sym typeface="Times New Roman"/>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 sz="1200">
                          <a:solidFill>
                            <a:schemeClr val="dk2"/>
                          </a:solidFill>
                          <a:latin typeface="Times New Roman"/>
                          <a:ea typeface="Times New Roman"/>
                          <a:cs typeface="Times New Roman"/>
                          <a:sym typeface="Times New Roman"/>
                        </a:rPr>
                        <a:t>Open</a:t>
                      </a:r>
                      <a:endParaRPr b="1" sz="1200">
                        <a:solidFill>
                          <a:schemeClr val="dk2"/>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Times New Roman"/>
                          <a:ea typeface="Times New Roman"/>
                          <a:cs typeface="Times New Roman"/>
                          <a:sym typeface="Times New Roman"/>
                        </a:rPr>
                        <a:t>Close</a:t>
                      </a:r>
                      <a:endParaRPr b="1" sz="1200">
                        <a:solidFill>
                          <a:schemeClr val="dk2"/>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Times New Roman"/>
                          <a:ea typeface="Times New Roman"/>
                          <a:cs typeface="Times New Roman"/>
                          <a:sym typeface="Times New Roman"/>
                        </a:rPr>
                        <a:t>Open</a:t>
                      </a:r>
                      <a:endParaRPr b="1" sz="1200">
                        <a:solidFill>
                          <a:schemeClr val="dk2"/>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2"/>
                          </a:solidFill>
                          <a:latin typeface="Times New Roman"/>
                          <a:ea typeface="Times New Roman"/>
                          <a:cs typeface="Times New Roman"/>
                          <a:sym typeface="Times New Roman"/>
                        </a:rPr>
                        <a:t>Close</a:t>
                      </a:r>
                      <a:endParaRPr b="1" sz="1200">
                        <a:solidFill>
                          <a:schemeClr val="dk2"/>
                        </a:solidFill>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5725">
                <a:tc>
                  <a:txBody>
                    <a:bodyPr/>
                    <a:lstStyle/>
                    <a:p>
                      <a:pPr indent="0" lvl="0" marL="0" rtl="0" algn="ctr">
                        <a:spcBef>
                          <a:spcPts val="0"/>
                        </a:spcBef>
                        <a:spcAft>
                          <a:spcPts val="0"/>
                        </a:spcAft>
                        <a:buNone/>
                      </a:pPr>
                      <a:r>
                        <a:rPr b="1" lang="en" sz="1200">
                          <a:solidFill>
                            <a:schemeClr val="dk2"/>
                          </a:solidFill>
                          <a:latin typeface="Times New Roman"/>
                          <a:ea typeface="Times New Roman"/>
                          <a:cs typeface="Times New Roman"/>
                          <a:sym typeface="Times New Roman"/>
                        </a:rPr>
                        <a:t>RMSE</a:t>
                      </a:r>
                      <a:endParaRPr b="1" sz="1200">
                        <a:solidFill>
                          <a:schemeClr val="dk2"/>
                        </a:solidFill>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b="1" lang="en" sz="1200">
                          <a:solidFill>
                            <a:srgbClr val="3C78D8"/>
                          </a:solidFill>
                          <a:latin typeface="Times New Roman"/>
                          <a:ea typeface="Times New Roman"/>
                          <a:cs typeface="Times New Roman"/>
                          <a:sym typeface="Times New Roman"/>
                        </a:rPr>
                        <a:t>1.6509</a:t>
                      </a:r>
                      <a:endParaRPr b="1" sz="1200">
                        <a:solidFill>
                          <a:srgbClr val="3C78D8"/>
                        </a:solidFill>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b="1" lang="en" sz="1200">
                          <a:solidFill>
                            <a:srgbClr val="3C78D8"/>
                          </a:solidFill>
                          <a:latin typeface="Times New Roman"/>
                          <a:ea typeface="Times New Roman"/>
                          <a:cs typeface="Times New Roman"/>
                          <a:sym typeface="Times New Roman"/>
                        </a:rPr>
                        <a:t>1.3135</a:t>
                      </a:r>
                      <a:endParaRPr b="1" sz="1200">
                        <a:solidFill>
                          <a:srgbClr val="3C78D8"/>
                        </a:solidFill>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Times New Roman"/>
                          <a:ea typeface="Times New Roman"/>
                          <a:cs typeface="Times New Roman"/>
                          <a:sym typeface="Times New Roman"/>
                        </a:rPr>
                        <a:t>7.3241</a:t>
                      </a:r>
                      <a:endParaRPr sz="1200">
                        <a:solidFill>
                          <a:schemeClr val="dk2"/>
                        </a:solidFill>
                        <a:latin typeface="Times New Roman"/>
                        <a:ea typeface="Times New Roman"/>
                        <a:cs typeface="Times New Roman"/>
                        <a:sym typeface="Times New Roman"/>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200">
                          <a:solidFill>
                            <a:schemeClr val="dk2"/>
                          </a:solidFill>
                          <a:latin typeface="Times New Roman"/>
                          <a:ea typeface="Times New Roman"/>
                          <a:cs typeface="Times New Roman"/>
                          <a:sym typeface="Times New Roman"/>
                        </a:rPr>
                        <a:t>9.1050</a:t>
                      </a:r>
                      <a:endParaRPr sz="1200">
                        <a:solidFill>
                          <a:schemeClr val="dk2"/>
                        </a:solidFill>
                        <a:latin typeface="Times New Roman"/>
                        <a:ea typeface="Times New Roman"/>
                        <a:cs typeface="Times New Roman"/>
                        <a:sym typeface="Times New Roman"/>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200">
                          <a:solidFill>
                            <a:schemeClr val="dk2"/>
                          </a:solidFill>
                          <a:latin typeface="Times New Roman"/>
                          <a:ea typeface="Times New Roman"/>
                          <a:cs typeface="Times New Roman"/>
                          <a:sym typeface="Times New Roman"/>
                        </a:rPr>
                        <a:t>4.2690</a:t>
                      </a:r>
                      <a:endParaRPr sz="1200">
                        <a:solidFill>
                          <a:schemeClr val="dk2"/>
                        </a:solidFill>
                        <a:latin typeface="Times New Roman"/>
                        <a:ea typeface="Times New Roman"/>
                        <a:cs typeface="Times New Roman"/>
                        <a:sym typeface="Times New Roman"/>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200">
                          <a:solidFill>
                            <a:schemeClr val="dk2"/>
                          </a:solidFill>
                          <a:latin typeface="Times New Roman"/>
                          <a:ea typeface="Times New Roman"/>
                          <a:cs typeface="Times New Roman"/>
                          <a:sym typeface="Times New Roman"/>
                        </a:rPr>
                        <a:t>4.2661</a:t>
                      </a:r>
                      <a:endParaRPr sz="1200">
                        <a:solidFill>
                          <a:schemeClr val="dk2"/>
                        </a:solidFill>
                        <a:latin typeface="Times New Roman"/>
                        <a:ea typeface="Times New Roman"/>
                        <a:cs typeface="Times New Roman"/>
                        <a:sym typeface="Times New Roman"/>
                      </a:endParaRPr>
                    </a:p>
                  </a:txBody>
                  <a:tcPr marT="91425" marB="91425" marR="91425" marL="91425" anchor="ctr">
                    <a:lnT cap="flat" cmpd="sng" w="9525">
                      <a:solidFill>
                        <a:srgbClr val="9E9E9E"/>
                      </a:solidFill>
                      <a:prstDash val="solid"/>
                      <a:round/>
                      <a:headEnd len="sm" w="sm" type="none"/>
                      <a:tailEnd len="sm" w="sm" type="none"/>
                    </a:lnT>
                  </a:tcPr>
                </a:tc>
              </a:tr>
              <a:tr h="365725">
                <a:tc>
                  <a:txBody>
                    <a:bodyPr/>
                    <a:lstStyle/>
                    <a:p>
                      <a:pPr indent="0" lvl="0" marL="0" rtl="0" algn="ctr">
                        <a:spcBef>
                          <a:spcPts val="0"/>
                        </a:spcBef>
                        <a:spcAft>
                          <a:spcPts val="0"/>
                        </a:spcAft>
                        <a:buNone/>
                      </a:pPr>
                      <a:r>
                        <a:rPr b="1" lang="en" sz="1200">
                          <a:solidFill>
                            <a:schemeClr val="dk2"/>
                          </a:solidFill>
                          <a:latin typeface="Times New Roman"/>
                          <a:ea typeface="Times New Roman"/>
                          <a:cs typeface="Times New Roman"/>
                          <a:sym typeface="Times New Roman"/>
                        </a:rPr>
                        <a:t>MAPE</a:t>
                      </a:r>
                      <a:endParaRPr b="1" sz="1200">
                        <a:solidFill>
                          <a:schemeClr val="dk2"/>
                        </a:solidFill>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Times New Roman"/>
                          <a:ea typeface="Times New Roman"/>
                          <a:cs typeface="Times New Roman"/>
                          <a:sym typeface="Times New Roman"/>
                        </a:rPr>
                        <a:t>1.8718%</a:t>
                      </a:r>
                      <a:endParaRPr sz="1200">
                        <a:solidFill>
                          <a:schemeClr val="dk2"/>
                        </a:solidFill>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Times New Roman"/>
                          <a:ea typeface="Times New Roman"/>
                          <a:cs typeface="Times New Roman"/>
                          <a:sym typeface="Times New Roman"/>
                        </a:rPr>
                        <a:t>0.6912%</a:t>
                      </a:r>
                      <a:endParaRPr sz="1200">
                        <a:solidFill>
                          <a:schemeClr val="dk2"/>
                        </a:solidFill>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b="1" lang="en" sz="1200">
                          <a:solidFill>
                            <a:srgbClr val="FF0000"/>
                          </a:solidFill>
                          <a:latin typeface="Times New Roman"/>
                          <a:ea typeface="Times New Roman"/>
                          <a:cs typeface="Times New Roman"/>
                          <a:sym typeface="Times New Roman"/>
                        </a:rPr>
                        <a:t>0.1623%</a:t>
                      </a:r>
                      <a:endParaRPr b="1" sz="1200">
                        <a:solidFill>
                          <a:srgbClr val="FF0000"/>
                        </a:solidFill>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b="1" lang="en" sz="1200">
                          <a:solidFill>
                            <a:srgbClr val="FF0000"/>
                          </a:solidFill>
                          <a:latin typeface="Times New Roman"/>
                          <a:ea typeface="Times New Roman"/>
                          <a:cs typeface="Times New Roman"/>
                          <a:sym typeface="Times New Roman"/>
                        </a:rPr>
                        <a:t>0.4505%</a:t>
                      </a:r>
                      <a:endParaRPr b="1" sz="1200">
                        <a:solidFill>
                          <a:srgbClr val="FF0000"/>
                        </a:solidFill>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Times New Roman"/>
                          <a:ea typeface="Times New Roman"/>
                          <a:cs typeface="Times New Roman"/>
                          <a:sym typeface="Times New Roman"/>
                        </a:rPr>
                        <a:t>1.7943%</a:t>
                      </a:r>
                      <a:endParaRPr sz="1200">
                        <a:solidFill>
                          <a:schemeClr val="dk2"/>
                        </a:solidFill>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Times New Roman"/>
                          <a:ea typeface="Times New Roman"/>
                          <a:cs typeface="Times New Roman"/>
                          <a:sym typeface="Times New Roman"/>
                        </a:rPr>
                        <a:t>0.9954%</a:t>
                      </a:r>
                      <a:endParaRPr sz="1200">
                        <a:solidFill>
                          <a:schemeClr val="dk2"/>
                        </a:solidFill>
                        <a:latin typeface="Times New Roman"/>
                        <a:ea typeface="Times New Roman"/>
                        <a:cs typeface="Times New Roman"/>
                        <a:sym typeface="Times New Roman"/>
                      </a:endParaRPr>
                    </a:p>
                  </a:txBody>
                  <a:tcPr marT="91425" marB="91425" marR="91425" marL="91425" anchor="ctr"/>
                </a:tc>
              </a:tr>
              <a:tr h="365725">
                <a:tc>
                  <a:txBody>
                    <a:bodyPr/>
                    <a:lstStyle/>
                    <a:p>
                      <a:pPr indent="0" lvl="0" marL="0" rtl="0" algn="ctr">
                        <a:spcBef>
                          <a:spcPts val="0"/>
                        </a:spcBef>
                        <a:spcAft>
                          <a:spcPts val="0"/>
                        </a:spcAft>
                        <a:buNone/>
                      </a:pPr>
                      <a:r>
                        <a:rPr b="1" lang="en" sz="1200">
                          <a:solidFill>
                            <a:schemeClr val="dk2"/>
                          </a:solidFill>
                          <a:latin typeface="Times New Roman"/>
                          <a:ea typeface="Times New Roman"/>
                          <a:cs typeface="Times New Roman"/>
                          <a:sym typeface="Times New Roman"/>
                        </a:rPr>
                        <a:t>MAB</a:t>
                      </a:r>
                      <a:endParaRPr b="1" sz="1200">
                        <a:solidFill>
                          <a:schemeClr val="dk2"/>
                        </a:solidFill>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Times New Roman"/>
                          <a:ea typeface="Times New Roman"/>
                          <a:cs typeface="Times New Roman"/>
                          <a:sym typeface="Times New Roman"/>
                        </a:rPr>
                        <a:t>0.9322</a:t>
                      </a:r>
                      <a:endParaRPr sz="1200">
                        <a:solidFill>
                          <a:schemeClr val="dk2"/>
                        </a:solidFill>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Times New Roman"/>
                          <a:ea typeface="Times New Roman"/>
                          <a:cs typeface="Times New Roman"/>
                          <a:sym typeface="Times New Roman"/>
                        </a:rPr>
                        <a:t>0.4986</a:t>
                      </a:r>
                      <a:endParaRPr sz="1200">
                        <a:solidFill>
                          <a:schemeClr val="dk2"/>
                        </a:solidFill>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Times New Roman"/>
                          <a:ea typeface="Times New Roman"/>
                          <a:cs typeface="Times New Roman"/>
                          <a:sym typeface="Times New Roman"/>
                        </a:rPr>
                        <a:t>0.6719</a:t>
                      </a:r>
                      <a:endParaRPr sz="1200">
                        <a:solidFill>
                          <a:schemeClr val="dk2"/>
                        </a:solidFill>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Times New Roman"/>
                          <a:ea typeface="Times New Roman"/>
                          <a:cs typeface="Times New Roman"/>
                          <a:sym typeface="Times New Roman"/>
                        </a:rPr>
                        <a:t>-1.2041</a:t>
                      </a:r>
                      <a:endParaRPr sz="1200">
                        <a:solidFill>
                          <a:schemeClr val="dk2"/>
                        </a:solidFill>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Times New Roman"/>
                          <a:ea typeface="Times New Roman"/>
                          <a:cs typeface="Times New Roman"/>
                          <a:sym typeface="Times New Roman"/>
                        </a:rPr>
                        <a:t>2.1717</a:t>
                      </a:r>
                      <a:endParaRPr sz="1200">
                        <a:solidFill>
                          <a:schemeClr val="dk2"/>
                        </a:solidFill>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Times New Roman"/>
                          <a:ea typeface="Times New Roman"/>
                          <a:cs typeface="Times New Roman"/>
                          <a:sym typeface="Times New Roman"/>
                        </a:rPr>
                        <a:t>2.0651</a:t>
                      </a:r>
                      <a:endParaRPr sz="1200">
                        <a:solidFill>
                          <a:schemeClr val="dk2"/>
                        </a:solidFill>
                        <a:latin typeface="Times New Roman"/>
                        <a:ea typeface="Times New Roman"/>
                        <a:cs typeface="Times New Roman"/>
                        <a:sym typeface="Times New Roman"/>
                      </a:endParaRPr>
                    </a:p>
                  </a:txBody>
                  <a:tcPr marT="91425" marB="91425" marR="91425" marL="91425" anchor="ctr"/>
                </a:tc>
              </a:tr>
              <a:tr h="353650">
                <a:tc>
                  <a:txBody>
                    <a:bodyPr/>
                    <a:lstStyle/>
                    <a:p>
                      <a:pPr indent="0" lvl="0" marL="0" rtl="0" algn="ctr">
                        <a:spcBef>
                          <a:spcPts val="0"/>
                        </a:spcBef>
                        <a:spcAft>
                          <a:spcPts val="0"/>
                        </a:spcAft>
                        <a:buNone/>
                      </a:pPr>
                      <a:r>
                        <a:rPr b="1" lang="en" sz="1200">
                          <a:solidFill>
                            <a:schemeClr val="dk2"/>
                          </a:solidFill>
                          <a:latin typeface="Times New Roman"/>
                          <a:ea typeface="Times New Roman"/>
                          <a:cs typeface="Times New Roman"/>
                          <a:sym typeface="Times New Roman"/>
                        </a:rPr>
                        <a:t>Rise/Fall Accu.</a:t>
                      </a:r>
                      <a:endParaRPr b="1" sz="1200">
                        <a:solidFill>
                          <a:schemeClr val="dk2"/>
                        </a:solidFill>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Times New Roman"/>
                          <a:ea typeface="Times New Roman"/>
                          <a:cs typeface="Times New Roman"/>
                          <a:sym typeface="Times New Roman"/>
                        </a:rPr>
                        <a:t>55%</a:t>
                      </a:r>
                      <a:endParaRPr sz="1200">
                        <a:solidFill>
                          <a:schemeClr val="dk2"/>
                        </a:solidFill>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Times New Roman"/>
                          <a:ea typeface="Times New Roman"/>
                          <a:cs typeface="Times New Roman"/>
                          <a:sym typeface="Times New Roman"/>
                        </a:rPr>
                        <a:t>50%</a:t>
                      </a:r>
                      <a:endParaRPr sz="1200">
                        <a:solidFill>
                          <a:schemeClr val="dk2"/>
                        </a:solidFill>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Times New Roman"/>
                          <a:ea typeface="Times New Roman"/>
                          <a:cs typeface="Times New Roman"/>
                          <a:sym typeface="Times New Roman"/>
                        </a:rPr>
                        <a:t>61%</a:t>
                      </a:r>
                      <a:endParaRPr sz="1200">
                        <a:solidFill>
                          <a:schemeClr val="dk2"/>
                        </a:solidFill>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Times New Roman"/>
                          <a:ea typeface="Times New Roman"/>
                          <a:cs typeface="Times New Roman"/>
                          <a:sym typeface="Times New Roman"/>
                        </a:rPr>
                        <a:t>51%</a:t>
                      </a:r>
                      <a:endParaRPr sz="1200">
                        <a:solidFill>
                          <a:schemeClr val="dk2"/>
                        </a:solidFill>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Times New Roman"/>
                          <a:ea typeface="Times New Roman"/>
                          <a:cs typeface="Times New Roman"/>
                          <a:sym typeface="Times New Roman"/>
                        </a:rPr>
                        <a:t>54%</a:t>
                      </a:r>
                      <a:endParaRPr sz="1200">
                        <a:solidFill>
                          <a:schemeClr val="dk2"/>
                        </a:solidFill>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200">
                          <a:solidFill>
                            <a:schemeClr val="dk2"/>
                          </a:solidFill>
                          <a:latin typeface="Times New Roman"/>
                          <a:ea typeface="Times New Roman"/>
                          <a:cs typeface="Times New Roman"/>
                          <a:sym typeface="Times New Roman"/>
                        </a:rPr>
                        <a:t>52%</a:t>
                      </a:r>
                      <a:endParaRPr sz="1200">
                        <a:solidFill>
                          <a:schemeClr val="dk2"/>
                        </a:solidFill>
                        <a:latin typeface="Times New Roman"/>
                        <a:ea typeface="Times New Roman"/>
                        <a:cs typeface="Times New Roman"/>
                        <a:sym typeface="Times New Roman"/>
                      </a:endParaRPr>
                    </a:p>
                  </a:txBody>
                  <a:tcPr marT="91425" marB="91425" marR="91425" marL="91425" anchor="ct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Cont.</a:t>
            </a:r>
            <a:endParaRPr/>
          </a:p>
        </p:txBody>
      </p:sp>
      <p:sp>
        <p:nvSpPr>
          <p:cNvPr id="133" name="Google Shape;133;p23"/>
          <p:cNvSpPr txBox="1"/>
          <p:nvPr/>
        </p:nvSpPr>
        <p:spPr>
          <a:xfrm>
            <a:off x="1289600" y="1017725"/>
            <a:ext cx="1203600" cy="49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AAPL Stock</a:t>
            </a:r>
            <a:endParaRPr b="1">
              <a:latin typeface="Times New Roman"/>
              <a:ea typeface="Times New Roman"/>
              <a:cs typeface="Times New Roman"/>
              <a:sym typeface="Times New Roman"/>
            </a:endParaRPr>
          </a:p>
        </p:txBody>
      </p:sp>
      <p:sp>
        <p:nvSpPr>
          <p:cNvPr id="134" name="Google Shape;134;p23"/>
          <p:cNvSpPr txBox="1"/>
          <p:nvPr/>
        </p:nvSpPr>
        <p:spPr>
          <a:xfrm>
            <a:off x="3970200" y="1017725"/>
            <a:ext cx="1203600" cy="49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AMZN</a:t>
            </a:r>
            <a:r>
              <a:rPr b="1" lang="en">
                <a:latin typeface="Times New Roman"/>
                <a:ea typeface="Times New Roman"/>
                <a:cs typeface="Times New Roman"/>
                <a:sym typeface="Times New Roman"/>
              </a:rPr>
              <a:t> Stock</a:t>
            </a:r>
            <a:endParaRPr b="1">
              <a:latin typeface="Times New Roman"/>
              <a:ea typeface="Times New Roman"/>
              <a:cs typeface="Times New Roman"/>
              <a:sym typeface="Times New Roman"/>
            </a:endParaRPr>
          </a:p>
        </p:txBody>
      </p:sp>
      <p:sp>
        <p:nvSpPr>
          <p:cNvPr id="135" name="Google Shape;135;p23"/>
          <p:cNvSpPr txBox="1"/>
          <p:nvPr/>
        </p:nvSpPr>
        <p:spPr>
          <a:xfrm>
            <a:off x="6650800" y="1017725"/>
            <a:ext cx="1203600" cy="49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FB</a:t>
            </a:r>
            <a:r>
              <a:rPr b="1" lang="en">
                <a:latin typeface="Times New Roman"/>
                <a:ea typeface="Times New Roman"/>
                <a:cs typeface="Times New Roman"/>
                <a:sym typeface="Times New Roman"/>
              </a:rPr>
              <a:t> Stock</a:t>
            </a:r>
            <a:endParaRPr b="1">
              <a:latin typeface="Times New Roman"/>
              <a:ea typeface="Times New Roman"/>
              <a:cs typeface="Times New Roman"/>
              <a:sym typeface="Times New Roman"/>
            </a:endParaRPr>
          </a:p>
        </p:txBody>
      </p:sp>
      <p:grpSp>
        <p:nvGrpSpPr>
          <p:cNvPr id="136" name="Google Shape;136;p23"/>
          <p:cNvGrpSpPr/>
          <p:nvPr/>
        </p:nvGrpSpPr>
        <p:grpSpPr>
          <a:xfrm>
            <a:off x="636788" y="1508825"/>
            <a:ext cx="2509233" cy="3410150"/>
            <a:chOff x="717825" y="1578550"/>
            <a:chExt cx="2509233" cy="3410150"/>
          </a:xfrm>
        </p:grpSpPr>
        <p:pic>
          <p:nvPicPr>
            <p:cNvPr id="137" name="Google Shape;137;p23"/>
            <p:cNvPicPr preferRelativeResize="0"/>
            <p:nvPr/>
          </p:nvPicPr>
          <p:blipFill>
            <a:blip r:embed="rId3">
              <a:alphaModFix/>
            </a:blip>
            <a:stretch>
              <a:fillRect/>
            </a:stretch>
          </p:blipFill>
          <p:spPr>
            <a:xfrm>
              <a:off x="754538" y="1578550"/>
              <a:ext cx="2435800" cy="1705075"/>
            </a:xfrm>
            <a:prstGeom prst="rect">
              <a:avLst/>
            </a:prstGeom>
            <a:noFill/>
            <a:ln>
              <a:noFill/>
            </a:ln>
          </p:spPr>
        </p:pic>
        <p:pic>
          <p:nvPicPr>
            <p:cNvPr id="138" name="Google Shape;138;p23"/>
            <p:cNvPicPr preferRelativeResize="0"/>
            <p:nvPr/>
          </p:nvPicPr>
          <p:blipFill>
            <a:blip r:embed="rId4">
              <a:alphaModFix/>
            </a:blip>
            <a:stretch>
              <a:fillRect/>
            </a:stretch>
          </p:blipFill>
          <p:spPr>
            <a:xfrm>
              <a:off x="717825" y="3283625"/>
              <a:ext cx="2509233" cy="1705075"/>
            </a:xfrm>
            <a:prstGeom prst="rect">
              <a:avLst/>
            </a:prstGeom>
            <a:noFill/>
            <a:ln>
              <a:noFill/>
            </a:ln>
          </p:spPr>
        </p:pic>
      </p:grpSp>
      <p:grpSp>
        <p:nvGrpSpPr>
          <p:cNvPr id="139" name="Google Shape;139;p23"/>
          <p:cNvGrpSpPr/>
          <p:nvPr/>
        </p:nvGrpSpPr>
        <p:grpSpPr>
          <a:xfrm>
            <a:off x="3289850" y="1547200"/>
            <a:ext cx="2564300" cy="3369681"/>
            <a:chOff x="3289850" y="1547200"/>
            <a:chExt cx="2564300" cy="3369681"/>
          </a:xfrm>
        </p:grpSpPr>
        <p:pic>
          <p:nvPicPr>
            <p:cNvPr id="140" name="Google Shape;140;p23"/>
            <p:cNvPicPr preferRelativeResize="0"/>
            <p:nvPr/>
          </p:nvPicPr>
          <p:blipFill>
            <a:blip r:embed="rId5">
              <a:alphaModFix/>
            </a:blip>
            <a:stretch>
              <a:fillRect/>
            </a:stretch>
          </p:blipFill>
          <p:spPr>
            <a:xfrm>
              <a:off x="3289850" y="1547200"/>
              <a:ext cx="2564300" cy="1595001"/>
            </a:xfrm>
            <a:prstGeom prst="rect">
              <a:avLst/>
            </a:prstGeom>
            <a:noFill/>
            <a:ln>
              <a:noFill/>
            </a:ln>
          </p:spPr>
        </p:pic>
        <p:pic>
          <p:nvPicPr>
            <p:cNvPr id="141" name="Google Shape;141;p23"/>
            <p:cNvPicPr preferRelativeResize="0"/>
            <p:nvPr/>
          </p:nvPicPr>
          <p:blipFill>
            <a:blip r:embed="rId6">
              <a:alphaModFix/>
            </a:blip>
            <a:stretch>
              <a:fillRect/>
            </a:stretch>
          </p:blipFill>
          <p:spPr>
            <a:xfrm>
              <a:off x="3289850" y="3180575"/>
              <a:ext cx="2564300" cy="1736306"/>
            </a:xfrm>
            <a:prstGeom prst="rect">
              <a:avLst/>
            </a:prstGeom>
            <a:noFill/>
            <a:ln>
              <a:noFill/>
            </a:ln>
          </p:spPr>
        </p:pic>
      </p:grpSp>
      <p:grpSp>
        <p:nvGrpSpPr>
          <p:cNvPr id="142" name="Google Shape;142;p23"/>
          <p:cNvGrpSpPr/>
          <p:nvPr/>
        </p:nvGrpSpPr>
        <p:grpSpPr>
          <a:xfrm>
            <a:off x="6025675" y="1508825"/>
            <a:ext cx="2453850" cy="3338665"/>
            <a:chOff x="6025675" y="1508825"/>
            <a:chExt cx="2453850" cy="3338665"/>
          </a:xfrm>
        </p:grpSpPr>
        <p:pic>
          <p:nvPicPr>
            <p:cNvPr id="143" name="Google Shape;143;p23"/>
            <p:cNvPicPr preferRelativeResize="0"/>
            <p:nvPr/>
          </p:nvPicPr>
          <p:blipFill>
            <a:blip r:embed="rId7">
              <a:alphaModFix/>
            </a:blip>
            <a:stretch>
              <a:fillRect/>
            </a:stretch>
          </p:blipFill>
          <p:spPr>
            <a:xfrm>
              <a:off x="6047775" y="1508825"/>
              <a:ext cx="2409662" cy="1653700"/>
            </a:xfrm>
            <a:prstGeom prst="rect">
              <a:avLst/>
            </a:prstGeom>
            <a:noFill/>
            <a:ln>
              <a:noFill/>
            </a:ln>
          </p:spPr>
        </p:pic>
        <p:pic>
          <p:nvPicPr>
            <p:cNvPr id="144" name="Google Shape;144;p23"/>
            <p:cNvPicPr preferRelativeResize="0"/>
            <p:nvPr/>
          </p:nvPicPr>
          <p:blipFill>
            <a:blip r:embed="rId8">
              <a:alphaModFix/>
            </a:blip>
            <a:stretch>
              <a:fillRect/>
            </a:stretch>
          </p:blipFill>
          <p:spPr>
            <a:xfrm>
              <a:off x="6025675" y="3193800"/>
              <a:ext cx="2453850" cy="165369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Cont.</a:t>
            </a:r>
            <a:endParaRPr/>
          </a:p>
        </p:txBody>
      </p:sp>
      <p:sp>
        <p:nvSpPr>
          <p:cNvPr id="150" name="Google Shape;150;p24"/>
          <p:cNvSpPr txBox="1"/>
          <p:nvPr>
            <p:ph idx="1" type="body"/>
          </p:nvPr>
        </p:nvSpPr>
        <p:spPr>
          <a:xfrm>
            <a:off x="311700" y="1152475"/>
            <a:ext cx="84708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Comparing to </a:t>
            </a:r>
            <a:r>
              <a:rPr lang="en" sz="1600">
                <a:latin typeface="Times New Roman"/>
                <a:ea typeface="Times New Roman"/>
                <a:cs typeface="Times New Roman"/>
                <a:sym typeface="Times New Roman"/>
              </a:rPr>
              <a:t>ARIMA model (p=20, d=1, q=0)</a:t>
            </a:r>
            <a:endParaRPr sz="1600">
              <a:latin typeface="Times New Roman"/>
              <a:ea typeface="Times New Roman"/>
              <a:cs typeface="Times New Roman"/>
              <a:sym typeface="Times New Roman"/>
            </a:endParaRPr>
          </a:p>
          <a:p>
            <a:pPr indent="0" lvl="0" marL="457200" rtl="0" algn="just">
              <a:spcBef>
                <a:spcPts val="1600"/>
              </a:spcBef>
              <a:spcAft>
                <a:spcPts val="0"/>
              </a:spcAft>
              <a:buNone/>
            </a:pPr>
            <a:r>
              <a:t/>
            </a:r>
            <a:endParaRPr sz="1000">
              <a:latin typeface="Times New Roman"/>
              <a:ea typeface="Times New Roman"/>
              <a:cs typeface="Times New Roman"/>
              <a:sym typeface="Times New Roman"/>
            </a:endParaRPr>
          </a:p>
          <a:p>
            <a:pPr indent="0" lvl="0" marL="457200" rtl="0" algn="l">
              <a:spcBef>
                <a:spcPts val="1600"/>
              </a:spcBef>
              <a:spcAft>
                <a:spcPts val="1600"/>
              </a:spcAft>
              <a:buNone/>
            </a:pPr>
            <a:r>
              <a:t/>
            </a:r>
            <a:endParaRPr sz="1000">
              <a:latin typeface="Times New Roman"/>
              <a:ea typeface="Times New Roman"/>
              <a:cs typeface="Times New Roman"/>
              <a:sym typeface="Times New Roman"/>
            </a:endParaRPr>
          </a:p>
        </p:txBody>
      </p:sp>
      <p:graphicFrame>
        <p:nvGraphicFramePr>
          <p:cNvPr id="151" name="Google Shape;151;p24"/>
          <p:cNvGraphicFramePr/>
          <p:nvPr/>
        </p:nvGraphicFramePr>
        <p:xfrm>
          <a:off x="2059850" y="1608765"/>
          <a:ext cx="3000000" cy="3000000"/>
        </p:xfrm>
        <a:graphic>
          <a:graphicData uri="http://schemas.openxmlformats.org/drawingml/2006/table">
            <a:tbl>
              <a:tblPr>
                <a:noFill/>
                <a:tableStyleId>{B84D2006-CF13-4E9C-8797-6E8B552CA32B}</a:tableStyleId>
              </a:tblPr>
              <a:tblGrid>
                <a:gridCol w="2266800"/>
                <a:gridCol w="885500"/>
                <a:gridCol w="969925"/>
                <a:gridCol w="1138525"/>
              </a:tblGrid>
              <a:tr h="397625">
                <a:tc>
                  <a:txBody>
                    <a:bodyPr/>
                    <a:lstStyle/>
                    <a:p>
                      <a:pPr indent="0" lvl="0" marL="0" rtl="0" algn="l">
                        <a:spcBef>
                          <a:spcPts val="0"/>
                        </a:spcBef>
                        <a:spcAft>
                          <a:spcPts val="0"/>
                        </a:spcAft>
                        <a:buNone/>
                      </a:pPr>
                      <a:r>
                        <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solidFill>
                            <a:schemeClr val="dk2"/>
                          </a:solidFill>
                          <a:latin typeface="Times New Roman"/>
                          <a:ea typeface="Times New Roman"/>
                          <a:cs typeface="Times New Roman"/>
                          <a:sym typeface="Times New Roman"/>
                        </a:rPr>
                        <a:t>AAPL</a:t>
                      </a:r>
                      <a:endParaRPr b="1">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solidFill>
                            <a:schemeClr val="dk2"/>
                          </a:solidFill>
                          <a:latin typeface="Times New Roman"/>
                          <a:ea typeface="Times New Roman"/>
                          <a:cs typeface="Times New Roman"/>
                          <a:sym typeface="Times New Roman"/>
                        </a:rPr>
                        <a:t>AMZN</a:t>
                      </a:r>
                      <a:endParaRPr b="1">
                        <a:solidFill>
                          <a:schemeClr val="dk2"/>
                        </a:solidFill>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latin typeface="Times New Roman"/>
                          <a:ea typeface="Times New Roman"/>
                          <a:cs typeface="Times New Roman"/>
                          <a:sym typeface="Times New Roman"/>
                        </a:rPr>
                        <a:t>FB</a:t>
                      </a:r>
                      <a:endParaRPr b="1">
                        <a:solidFill>
                          <a:schemeClr val="dk2"/>
                        </a:solidFill>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r>
              <a:tr h="393800">
                <a:tc>
                  <a:txBody>
                    <a:bodyPr/>
                    <a:lstStyle/>
                    <a:p>
                      <a:pPr indent="0" lvl="0" marL="0" rtl="0" algn="l">
                        <a:spcBef>
                          <a:spcPts val="0"/>
                        </a:spcBef>
                        <a:spcAft>
                          <a:spcPts val="0"/>
                        </a:spcAft>
                        <a:buNone/>
                      </a:pPr>
                      <a:r>
                        <a:rPr b="1" lang="en">
                          <a:solidFill>
                            <a:schemeClr val="dk2"/>
                          </a:solidFill>
                          <a:latin typeface="Times New Roman"/>
                          <a:ea typeface="Times New Roman"/>
                          <a:cs typeface="Times New Roman"/>
                          <a:sym typeface="Times New Roman"/>
                        </a:rPr>
                        <a:t>RMSE (stacked-LSTM)</a:t>
                      </a:r>
                      <a:endParaRPr b="1">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solidFill>
                            <a:schemeClr val="dk2"/>
                          </a:solidFill>
                          <a:latin typeface="Times New Roman"/>
                          <a:ea typeface="Times New Roman"/>
                          <a:cs typeface="Times New Roman"/>
                          <a:sym typeface="Times New Roman"/>
                        </a:rPr>
                        <a:t>1.65</a:t>
                      </a:r>
                      <a:endParaRPr>
                        <a:solidFill>
                          <a:schemeClr val="dk2"/>
                        </a:solidFill>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chemeClr val="dk2"/>
                          </a:solidFill>
                          <a:latin typeface="Times New Roman"/>
                          <a:ea typeface="Times New Roman"/>
                          <a:cs typeface="Times New Roman"/>
                          <a:sym typeface="Times New Roman"/>
                        </a:rPr>
                        <a:t>7.32</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Times New Roman"/>
                          <a:ea typeface="Times New Roman"/>
                          <a:cs typeface="Times New Roman"/>
                          <a:sym typeface="Times New Roman"/>
                        </a:rPr>
                        <a:t>4.03</a:t>
                      </a:r>
                      <a:endParaRPr>
                        <a:solidFill>
                          <a:schemeClr val="dk2"/>
                        </a:solidFill>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7625">
                <a:tc>
                  <a:txBody>
                    <a:bodyPr/>
                    <a:lstStyle/>
                    <a:p>
                      <a:pPr indent="0" lvl="0" marL="0" rtl="0" algn="l">
                        <a:spcBef>
                          <a:spcPts val="0"/>
                        </a:spcBef>
                        <a:spcAft>
                          <a:spcPts val="0"/>
                        </a:spcAft>
                        <a:buNone/>
                      </a:pPr>
                      <a:r>
                        <a:rPr b="1" lang="en">
                          <a:solidFill>
                            <a:schemeClr val="dk2"/>
                          </a:solidFill>
                          <a:latin typeface="Times New Roman"/>
                          <a:ea typeface="Times New Roman"/>
                          <a:cs typeface="Times New Roman"/>
                          <a:sym typeface="Times New Roman"/>
                        </a:rPr>
                        <a:t>RMSE (ARIMA)</a:t>
                      </a:r>
                      <a:endParaRPr b="1">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solidFill>
                            <a:schemeClr val="dk2"/>
                          </a:solidFill>
                          <a:latin typeface="Times New Roman"/>
                          <a:ea typeface="Times New Roman"/>
                          <a:cs typeface="Times New Roman"/>
                          <a:sym typeface="Times New Roman"/>
                        </a:rPr>
                        <a:t>1.35</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solidFill>
                            <a:schemeClr val="dk2"/>
                          </a:solidFill>
                          <a:latin typeface="Times New Roman"/>
                          <a:ea typeface="Times New Roman"/>
                          <a:cs typeface="Times New Roman"/>
                          <a:sym typeface="Times New Roman"/>
                        </a:rPr>
                        <a:t>13.6</a:t>
                      </a:r>
                      <a:endParaRPr>
                        <a:solidFill>
                          <a:schemeClr val="dk2"/>
                        </a:solidFill>
                        <a:latin typeface="Times New Roman"/>
                        <a:ea typeface="Times New Roman"/>
                        <a:cs typeface="Times New Roman"/>
                        <a:sym typeface="Times New Roman"/>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solidFill>
                            <a:schemeClr val="dk2"/>
                          </a:solidFill>
                          <a:latin typeface="Times New Roman"/>
                          <a:ea typeface="Times New Roman"/>
                          <a:cs typeface="Times New Roman"/>
                          <a:sym typeface="Times New Roman"/>
                        </a:rPr>
                        <a:t>4.27</a:t>
                      </a:r>
                      <a:endParaRPr>
                        <a:solidFill>
                          <a:schemeClr val="dk2"/>
                        </a:solidFill>
                        <a:latin typeface="Times New Roman"/>
                        <a:ea typeface="Times New Roman"/>
                        <a:cs typeface="Times New Roman"/>
                        <a:sym typeface="Times New Roman"/>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pic>
        <p:nvPicPr>
          <p:cNvPr id="152" name="Google Shape;152;p24"/>
          <p:cNvPicPr preferRelativeResize="0"/>
          <p:nvPr/>
        </p:nvPicPr>
        <p:blipFill>
          <a:blip r:embed="rId3">
            <a:alphaModFix/>
          </a:blip>
          <a:stretch>
            <a:fillRect/>
          </a:stretch>
        </p:blipFill>
        <p:spPr>
          <a:xfrm>
            <a:off x="5809674" y="3022350"/>
            <a:ext cx="3022624" cy="1826525"/>
          </a:xfrm>
          <a:prstGeom prst="rect">
            <a:avLst/>
          </a:prstGeom>
          <a:noFill/>
          <a:ln>
            <a:noFill/>
          </a:ln>
        </p:spPr>
      </p:pic>
      <p:pic>
        <p:nvPicPr>
          <p:cNvPr id="153" name="Google Shape;153;p24"/>
          <p:cNvPicPr preferRelativeResize="0"/>
          <p:nvPr/>
        </p:nvPicPr>
        <p:blipFill rotWithShape="1">
          <a:blip r:embed="rId4">
            <a:alphaModFix/>
          </a:blip>
          <a:srcRect b="-107794" l="-155411" r="-19994" t="-67612"/>
          <a:stretch/>
        </p:blipFill>
        <p:spPr>
          <a:xfrm>
            <a:off x="-1639175" y="1729875"/>
            <a:ext cx="8104326" cy="5212351"/>
          </a:xfrm>
          <a:prstGeom prst="rect">
            <a:avLst/>
          </a:prstGeom>
          <a:noFill/>
          <a:ln>
            <a:noFill/>
          </a:ln>
        </p:spPr>
      </p:pic>
      <p:pic>
        <p:nvPicPr>
          <p:cNvPr id="154" name="Google Shape;154;p24"/>
          <p:cNvPicPr preferRelativeResize="0"/>
          <p:nvPr/>
        </p:nvPicPr>
        <p:blipFill>
          <a:blip r:embed="rId5">
            <a:alphaModFix/>
          </a:blip>
          <a:stretch>
            <a:fillRect/>
          </a:stretch>
        </p:blipFill>
        <p:spPr>
          <a:xfrm>
            <a:off x="254925" y="3022350"/>
            <a:ext cx="2828184" cy="1826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Cont.</a:t>
            </a:r>
            <a:endParaRPr/>
          </a:p>
        </p:txBody>
      </p:sp>
      <p:sp>
        <p:nvSpPr>
          <p:cNvPr id="160" name="Google Shape;160;p25"/>
          <p:cNvSpPr txBox="1"/>
          <p:nvPr>
            <p:ph idx="1" type="body"/>
          </p:nvPr>
        </p:nvSpPr>
        <p:spPr>
          <a:xfrm>
            <a:off x="348700" y="11450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Portfolio Strategy</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Long-Only Strategy</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Long-Short Strategy</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Trading Return (AAPL)</a:t>
            </a:r>
            <a:endParaRPr>
              <a:latin typeface="Times New Roman"/>
              <a:ea typeface="Times New Roman"/>
              <a:cs typeface="Times New Roman"/>
              <a:sym typeface="Times New Roman"/>
            </a:endParaRPr>
          </a:p>
        </p:txBody>
      </p:sp>
      <p:graphicFrame>
        <p:nvGraphicFramePr>
          <p:cNvPr id="161" name="Google Shape;161;p25"/>
          <p:cNvGraphicFramePr/>
          <p:nvPr/>
        </p:nvGraphicFramePr>
        <p:xfrm>
          <a:off x="1693325" y="2530575"/>
          <a:ext cx="3000000" cy="3000000"/>
        </p:xfrm>
        <a:graphic>
          <a:graphicData uri="http://schemas.openxmlformats.org/drawingml/2006/table">
            <a:tbl>
              <a:tblPr>
                <a:noFill/>
                <a:tableStyleId>{B84D2006-CF13-4E9C-8797-6E8B552CA32B}</a:tableStyleId>
              </a:tblPr>
              <a:tblGrid>
                <a:gridCol w="1412200"/>
                <a:gridCol w="2935175"/>
              </a:tblGrid>
              <a:tr h="396200">
                <a:tc>
                  <a:txBody>
                    <a:bodyPr/>
                    <a:lstStyle/>
                    <a:p>
                      <a:pPr indent="0" lvl="0" marL="0" rtl="0" algn="l">
                        <a:spcBef>
                          <a:spcPts val="0"/>
                        </a:spcBef>
                        <a:spcAft>
                          <a:spcPts val="0"/>
                        </a:spcAft>
                        <a:buNone/>
                      </a:pPr>
                      <a:r>
                        <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solidFill>
                            <a:schemeClr val="dk2"/>
                          </a:solidFill>
                          <a:latin typeface="Times New Roman"/>
                          <a:ea typeface="Times New Roman"/>
                          <a:cs typeface="Times New Roman"/>
                          <a:sym typeface="Times New Roman"/>
                        </a:rPr>
                        <a:t>Return in 10 days</a:t>
                      </a:r>
                      <a:endParaRPr>
                        <a:solidFill>
                          <a:schemeClr val="dk2"/>
                        </a:solidFill>
                        <a:latin typeface="Times New Roman"/>
                        <a:ea typeface="Times New Roman"/>
                        <a:cs typeface="Times New Roman"/>
                        <a:sym typeface="Times New Roman"/>
                      </a:endParaRPr>
                    </a:p>
                  </a:txBody>
                  <a:tcPr marT="91425" marB="91425" marR="91425" marL="91425"/>
                </a:tc>
              </a:tr>
              <a:tr h="396200">
                <a:tc>
                  <a:txBody>
                    <a:bodyPr/>
                    <a:lstStyle/>
                    <a:p>
                      <a:pPr indent="0" lvl="0" marL="0" rtl="0" algn="l">
                        <a:spcBef>
                          <a:spcPts val="0"/>
                        </a:spcBef>
                        <a:spcAft>
                          <a:spcPts val="0"/>
                        </a:spcAft>
                        <a:buNone/>
                      </a:pPr>
                      <a:r>
                        <a:rPr lang="en">
                          <a:solidFill>
                            <a:schemeClr val="dk2"/>
                          </a:solidFill>
                          <a:latin typeface="Times New Roman"/>
                          <a:ea typeface="Times New Roman"/>
                          <a:cs typeface="Times New Roman"/>
                          <a:sym typeface="Times New Roman"/>
                        </a:rPr>
                        <a:t>Long-Only</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solidFill>
                            <a:schemeClr val="dk2"/>
                          </a:solidFill>
                          <a:latin typeface="Times New Roman"/>
                          <a:ea typeface="Times New Roman"/>
                          <a:cs typeface="Times New Roman"/>
                          <a:sym typeface="Times New Roman"/>
                        </a:rPr>
                        <a:t>131%</a:t>
                      </a:r>
                      <a:endParaRPr>
                        <a:solidFill>
                          <a:schemeClr val="dk2"/>
                        </a:solidFill>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
                          <a:solidFill>
                            <a:schemeClr val="dk2"/>
                          </a:solidFill>
                          <a:latin typeface="Times New Roman"/>
                          <a:ea typeface="Times New Roman"/>
                          <a:cs typeface="Times New Roman"/>
                          <a:sym typeface="Times New Roman"/>
                        </a:rPr>
                        <a:t>Long-Short</a:t>
                      </a:r>
                      <a:endParaRPr>
                        <a:solidFill>
                          <a:schemeClr val="dk2"/>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solidFill>
                            <a:schemeClr val="dk2"/>
                          </a:solidFill>
                          <a:latin typeface="Times New Roman"/>
                          <a:ea typeface="Times New Roman"/>
                          <a:cs typeface="Times New Roman"/>
                          <a:sym typeface="Times New Roman"/>
                        </a:rPr>
                        <a:t>99%</a:t>
                      </a:r>
                      <a:endParaRPr>
                        <a:solidFill>
                          <a:schemeClr val="dk2"/>
                        </a:solidFill>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&amp; Future Work </a:t>
            </a:r>
            <a:endParaRPr/>
          </a:p>
        </p:txBody>
      </p:sp>
      <p:sp>
        <p:nvSpPr>
          <p:cNvPr id="167" name="Google Shape;167;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In this paper, we propose an improved stacked-LSTM and attention mechanism to predict stock price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Problems</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Long-term predicting is hard</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Stacked-LSTM sometimes does not have better model performance over the single LSTM model due to the potential of overfitting</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Future work</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Dealing with the volatility of stock time series. </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One difficulty of predicting stock market arises from its non-stationary behaviour, it would be interesting to see how Attention-LSTM performs on denoised data.</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73" name="Google Shape;173;p27"/>
          <p:cNvSpPr txBox="1"/>
          <p:nvPr>
            <p:ph idx="1" type="body"/>
          </p:nvPr>
        </p:nvSpPr>
        <p:spPr>
          <a:xfrm>
            <a:off x="311700" y="1211400"/>
            <a:ext cx="8520600" cy="34164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S. Siami-Namini, N. Tavakoli and A. Siami Namin, "A Comparison of ARIMA and LSTM in Forecasting Time Series," 2018 17th IEEE International Conference on Machine Learning and Applications (ICMLA), Orlando, FL, 2018, pp. 1394-1401, doi: 10.1109/ICMLA.2018.00227.</a:t>
            </a:r>
            <a:endParaRPr sz="1400">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Ribeiro, Antônio H, Tiels, Koen, Aguirre, Luis A, and Schön, Thomas B. "Beyond Exploding and Vanishing Gradients: Analysing RNN Training Using Attractors and Smoothness." (2019). Web.</a:t>
            </a:r>
            <a:endParaRPr sz="1400">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Lipton, Zachary C, Berkowitz, John, and Elkan, Charles. "A Critical Review of Recurrent Neural Networks for Sequence Learning." (2015). Web.</a:t>
            </a:r>
            <a:endParaRPr sz="1400">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 sz="1400">
                <a:highlight>
                  <a:srgbClr val="FFFFFF"/>
                </a:highlight>
                <a:latin typeface="Times New Roman"/>
                <a:ea typeface="Times New Roman"/>
                <a:cs typeface="Times New Roman"/>
                <a:sym typeface="Times New Roman"/>
              </a:rPr>
              <a:t>Ashish Vaswani, Noam Shazeer, Niki Parmar, Jakob Uszkoreit, Llion Jones, Aidan N. Gomez, Lukasz Kaiser, Illia Polosukhin. “Attention Is All You Need.” (2017)</a:t>
            </a:r>
            <a:endParaRPr sz="1400">
              <a:highlight>
                <a:srgbClr val="FFFFFF"/>
              </a:highlight>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 sz="1400">
                <a:highlight>
                  <a:srgbClr val="FFFFFF"/>
                </a:highlight>
                <a:latin typeface="Times New Roman"/>
                <a:ea typeface="Times New Roman"/>
                <a:cs typeface="Times New Roman"/>
                <a:sym typeface="Times New Roman"/>
              </a:rPr>
              <a:t>Sak, Hasim, Andrew W. Senior, and Françoise Beaufays. "Long short-term memory recurrent neural network architectures for large scale acoustic modeling." (2014).</a:t>
            </a:r>
            <a:endParaRPr sz="14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1600"/>
              </a:spcBef>
              <a:spcAft>
                <a:spcPts val="1600"/>
              </a:spcAft>
              <a:buNone/>
            </a:pPr>
            <a:r>
              <a:t/>
            </a:r>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242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Statement</a:t>
            </a:r>
            <a:endParaRPr/>
          </a:p>
        </p:txBody>
      </p:sp>
      <p:sp>
        <p:nvSpPr>
          <p:cNvPr id="64" name="Google Shape;64;p14"/>
          <p:cNvSpPr txBox="1"/>
          <p:nvPr>
            <p:ph idx="1" type="body"/>
          </p:nvPr>
        </p:nvSpPr>
        <p:spPr>
          <a:xfrm>
            <a:off x="256600" y="933550"/>
            <a:ext cx="4574100" cy="362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Stock price prediction has always been a hot but challenging task.</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Investors and researchers usually derive a great number of factors from original data such as historical stock price, company profit, or textual data collected from social media.</a:t>
            </a:r>
            <a:endParaRPr>
              <a:latin typeface="Times New Roman"/>
              <a:ea typeface="Times New Roman"/>
              <a:cs typeface="Times New Roman"/>
              <a:sym typeface="Times New Roman"/>
            </a:endParaRPr>
          </a:p>
          <a:p>
            <a:pPr indent="-342900" lvl="0" marL="457200" rtl="0" algn="just">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Various attempts have been made using different kinds of traditional machine learning algorithms. WSVM, ARIMA and NN models.</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1600"/>
              </a:spcBef>
              <a:spcAft>
                <a:spcPts val="1600"/>
              </a:spcAft>
              <a:buNone/>
            </a:pPr>
            <a:r>
              <a:t/>
            </a:r>
            <a:endParaRPr>
              <a:latin typeface="Times New Roman"/>
              <a:ea typeface="Times New Roman"/>
              <a:cs typeface="Times New Roman"/>
              <a:sym typeface="Times New Roman"/>
            </a:endParaRPr>
          </a:p>
        </p:txBody>
      </p:sp>
      <p:pic>
        <p:nvPicPr>
          <p:cNvPr id="65" name="Google Shape;65;p14"/>
          <p:cNvPicPr preferRelativeResize="0"/>
          <p:nvPr/>
        </p:nvPicPr>
        <p:blipFill>
          <a:blip r:embed="rId3">
            <a:alphaModFix/>
          </a:blip>
          <a:stretch>
            <a:fillRect/>
          </a:stretch>
        </p:blipFill>
        <p:spPr>
          <a:xfrm>
            <a:off x="4941025" y="1119600"/>
            <a:ext cx="4008504" cy="2667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Approaches</a:t>
            </a:r>
            <a:endParaRPr/>
          </a:p>
        </p:txBody>
      </p:sp>
      <p:sp>
        <p:nvSpPr>
          <p:cNvPr id="71" name="Google Shape;71;p15"/>
          <p:cNvSpPr txBox="1"/>
          <p:nvPr>
            <p:ph idx="1" type="body"/>
          </p:nvPr>
        </p:nvSpPr>
        <p:spPr>
          <a:xfrm>
            <a:off x="404275" y="1160900"/>
            <a:ext cx="6557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latin typeface="Times New Roman"/>
                <a:ea typeface="Times New Roman"/>
                <a:cs typeface="Times New Roman"/>
                <a:sym typeface="Times New Roman"/>
              </a:rPr>
              <a:t>ARIMA </a:t>
            </a:r>
            <a:r>
              <a:rPr lang="en">
                <a:latin typeface="Times New Roman"/>
                <a:ea typeface="Times New Roman"/>
                <a:cs typeface="Times New Roman"/>
                <a:sym typeface="Times New Roman"/>
              </a:rPr>
              <a:t>autoregressive integrated moving average,</a:t>
            </a:r>
            <a:r>
              <a:rPr lang="en" sz="1500">
                <a:latin typeface="Times New Roman"/>
                <a:ea typeface="Times New Roman"/>
                <a:cs typeface="Times New Roman"/>
                <a:sym typeface="Times New Roman"/>
              </a:rPr>
              <a:t> </a:t>
            </a:r>
            <a:r>
              <a:rPr lang="en" sz="1500">
                <a:solidFill>
                  <a:srgbClr val="0000FF"/>
                </a:solidFill>
                <a:latin typeface="Times New Roman"/>
                <a:ea typeface="Times New Roman"/>
                <a:cs typeface="Times New Roman"/>
                <a:sym typeface="Times New Roman"/>
              </a:rPr>
              <a:t>Xiao et al. </a:t>
            </a:r>
            <a:r>
              <a:rPr lang="en" sz="1500">
                <a:solidFill>
                  <a:srgbClr val="000000"/>
                </a:solidFill>
                <a:latin typeface="Times New Roman"/>
                <a:ea typeface="Times New Roman"/>
                <a:cs typeface="Times New Roman"/>
                <a:sym typeface="Times New Roman"/>
              </a:rPr>
              <a:t>(</a:t>
            </a:r>
            <a:r>
              <a:rPr lang="en" sz="1500">
                <a:solidFill>
                  <a:srgbClr val="0000FF"/>
                </a:solidFill>
                <a:latin typeface="Times New Roman"/>
                <a:ea typeface="Times New Roman"/>
                <a:cs typeface="Times New Roman"/>
                <a:sym typeface="Times New Roman"/>
              </a:rPr>
              <a:t>2014</a:t>
            </a:r>
            <a:r>
              <a:rPr lang="en" sz="1500">
                <a:solidFill>
                  <a:srgbClr val="000000"/>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342900" lvl="0" marL="457200" marR="47517" rtl="0" algn="just">
              <a:lnSpc>
                <a:spcPct val="103459"/>
              </a:lnSpc>
              <a:spcBef>
                <a:spcPts val="0"/>
              </a:spcBef>
              <a:spcAft>
                <a:spcPts val="0"/>
              </a:spcAft>
              <a:buSzPts val="1800"/>
              <a:buChar char="●"/>
            </a:pPr>
            <a:r>
              <a:rPr lang="en">
                <a:latin typeface="Times New Roman"/>
                <a:ea typeface="Times New Roman"/>
                <a:cs typeface="Times New Roman"/>
                <a:sym typeface="Times New Roman"/>
              </a:rPr>
              <a:t>WSVM, </a:t>
            </a:r>
            <a:r>
              <a:rPr lang="en" sz="1500">
                <a:solidFill>
                  <a:srgbClr val="0000FF"/>
                </a:solidFill>
                <a:latin typeface="Times New Roman"/>
                <a:ea typeface="Times New Roman"/>
                <a:cs typeface="Times New Roman"/>
                <a:sym typeface="Times New Roman"/>
              </a:rPr>
              <a:t>Luo et al. (2017) </a:t>
            </a:r>
            <a:endParaRPr sz="1500">
              <a:solidFill>
                <a:srgbClr val="0000FF"/>
              </a:solidFill>
              <a:latin typeface="Times New Roman"/>
              <a:ea typeface="Times New Roman"/>
              <a:cs typeface="Times New Roman"/>
              <a:sym typeface="Times New Roman"/>
            </a:endParaRPr>
          </a:p>
          <a:p>
            <a:pPr indent="-342900" lvl="0" marL="457200" marR="47517" rtl="0" algn="just">
              <a:lnSpc>
                <a:spcPct val="103459"/>
              </a:lnSpc>
              <a:spcBef>
                <a:spcPts val="0"/>
              </a:spcBef>
              <a:spcAft>
                <a:spcPts val="0"/>
              </a:spcAft>
              <a:buSzPts val="1800"/>
              <a:buChar char="●"/>
            </a:pPr>
            <a:r>
              <a:rPr lang="en">
                <a:latin typeface="Times New Roman"/>
                <a:ea typeface="Times New Roman"/>
                <a:cs typeface="Times New Roman"/>
                <a:sym typeface="Times New Roman"/>
              </a:rPr>
              <a:t>Markov decision process and genetic algorithms, </a:t>
            </a:r>
            <a:r>
              <a:rPr lang="en" sz="1500">
                <a:solidFill>
                  <a:srgbClr val="0000FF"/>
                </a:solidFill>
                <a:latin typeface="Times New Roman"/>
                <a:ea typeface="Times New Roman"/>
                <a:cs typeface="Times New Roman"/>
                <a:sym typeface="Times New Roman"/>
              </a:rPr>
              <a:t>Chang and Lee (2017)</a:t>
            </a:r>
            <a:endParaRPr sz="1500">
              <a:solidFill>
                <a:srgbClr val="0000FF"/>
              </a:solidFill>
              <a:latin typeface="Times New Roman"/>
              <a:ea typeface="Times New Roman"/>
              <a:cs typeface="Times New Roman"/>
              <a:sym typeface="Times New Roman"/>
            </a:endParaRPr>
          </a:p>
          <a:p>
            <a:pPr indent="-342900" lvl="0" marL="457200" marR="47517" rtl="0" algn="just">
              <a:lnSpc>
                <a:spcPct val="103459"/>
              </a:lnSpc>
              <a:spcBef>
                <a:spcPts val="0"/>
              </a:spcBef>
              <a:spcAft>
                <a:spcPts val="0"/>
              </a:spcAft>
              <a:buSzPts val="1800"/>
              <a:buChar char="●"/>
            </a:pPr>
            <a:r>
              <a:rPr lang="en">
                <a:latin typeface="Times New Roman"/>
                <a:ea typeface="Times New Roman"/>
                <a:cs typeface="Times New Roman"/>
                <a:sym typeface="Times New Roman"/>
              </a:rPr>
              <a:t>Turned textual data collected from social media into vectors and use them as addition features, </a:t>
            </a:r>
            <a:r>
              <a:rPr lang="en" sz="1500">
                <a:solidFill>
                  <a:srgbClr val="0000FF"/>
                </a:solidFill>
                <a:latin typeface="Times New Roman"/>
                <a:ea typeface="Times New Roman"/>
                <a:cs typeface="Times New Roman"/>
                <a:sym typeface="Times New Roman"/>
              </a:rPr>
              <a:t>Ming et al. (2014)</a:t>
            </a:r>
            <a:endParaRPr sz="1500">
              <a:solidFill>
                <a:srgbClr val="0000FF"/>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Statement</a:t>
            </a:r>
            <a:endParaRPr/>
          </a:p>
        </p:txBody>
      </p:sp>
      <p:sp>
        <p:nvSpPr>
          <p:cNvPr id="77" name="Google Shape;77;p16"/>
          <p:cNvSpPr txBox="1"/>
          <p:nvPr>
            <p:ph idx="1" type="body"/>
          </p:nvPr>
        </p:nvSpPr>
        <p:spPr>
          <a:xfrm>
            <a:off x="311700" y="1152475"/>
            <a:ext cx="8520600" cy="309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Data</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We use the historical stock dataset from Kaggle to train and test our model.</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Stocks: SHA, AAPL, AMZN, FB.</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Models</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LSTM</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Stacked-LSTM (2 LSTM layers)</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Attention-LSTM</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Evaluation</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Metrics</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Trading strategy</a:t>
            </a:r>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83" name="Google Shape;83;p17"/>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Historical daily information of stocks</a:t>
            </a:r>
            <a:endParaRPr>
              <a:latin typeface="Times New Roman"/>
              <a:ea typeface="Times New Roman"/>
              <a:cs typeface="Times New Roman"/>
              <a:sym typeface="Times New Roman"/>
            </a:endParaRPr>
          </a:p>
          <a:p>
            <a:pPr indent="-342900" lvl="0" marL="457200" rtl="0" algn="just">
              <a:lnSpc>
                <a:spcPct val="115000"/>
              </a:lnSpc>
              <a:spcBef>
                <a:spcPts val="300"/>
              </a:spcBef>
              <a:spcAft>
                <a:spcPts val="0"/>
              </a:spcAft>
              <a:buSzPts val="1800"/>
              <a:buFont typeface="Times New Roman"/>
              <a:buChar char="●"/>
            </a:pPr>
            <a:r>
              <a:rPr lang="en">
                <a:latin typeface="Times New Roman"/>
                <a:ea typeface="Times New Roman"/>
                <a:cs typeface="Times New Roman"/>
                <a:sym typeface="Times New Roman"/>
              </a:rPr>
              <a:t>Features:</a:t>
            </a:r>
            <a:endParaRPr>
              <a:latin typeface="Times New Roman"/>
              <a:ea typeface="Times New Roman"/>
              <a:cs typeface="Times New Roman"/>
              <a:sym typeface="Times New Roman"/>
            </a:endParaRPr>
          </a:p>
          <a:p>
            <a:pPr indent="-342900" lvl="1" marL="914400" rtl="0" algn="just">
              <a:lnSpc>
                <a:spcPct val="115000"/>
              </a:lnSpc>
              <a:spcBef>
                <a:spcPts val="1000"/>
              </a:spcBef>
              <a:spcAft>
                <a:spcPts val="0"/>
              </a:spcAft>
              <a:buSzPts val="1800"/>
              <a:buFont typeface="Times New Roman"/>
              <a:buChar char="○"/>
            </a:pPr>
            <a:r>
              <a:rPr lang="en" sz="1800">
                <a:latin typeface="Times New Roman"/>
                <a:ea typeface="Times New Roman"/>
                <a:cs typeface="Times New Roman"/>
                <a:sym typeface="Times New Roman"/>
              </a:rPr>
              <a:t>Date: specifies trading date</a:t>
            </a:r>
            <a:endParaRPr sz="1800">
              <a:latin typeface="Times New Roman"/>
              <a:ea typeface="Times New Roman"/>
              <a:cs typeface="Times New Roman"/>
              <a:sym typeface="Times New Roman"/>
            </a:endParaRPr>
          </a:p>
          <a:p>
            <a:pPr indent="-342900" lvl="1" marL="914400" rtl="0" algn="just">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Open: opening price</a:t>
            </a:r>
            <a:endParaRPr sz="1800">
              <a:latin typeface="Times New Roman"/>
              <a:ea typeface="Times New Roman"/>
              <a:cs typeface="Times New Roman"/>
              <a:sym typeface="Times New Roman"/>
            </a:endParaRPr>
          </a:p>
          <a:p>
            <a:pPr indent="-342900" lvl="1" marL="914400" rtl="0" algn="just">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High: maximum price during the day</a:t>
            </a:r>
            <a:endParaRPr sz="1800">
              <a:latin typeface="Times New Roman"/>
              <a:ea typeface="Times New Roman"/>
              <a:cs typeface="Times New Roman"/>
              <a:sym typeface="Times New Roman"/>
            </a:endParaRPr>
          </a:p>
          <a:p>
            <a:pPr indent="-342900" lvl="1" marL="914400" rtl="0" algn="just">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Low: minimum price during the day</a:t>
            </a:r>
            <a:endParaRPr sz="1800">
              <a:latin typeface="Times New Roman"/>
              <a:ea typeface="Times New Roman"/>
              <a:cs typeface="Times New Roman"/>
              <a:sym typeface="Times New Roman"/>
            </a:endParaRPr>
          </a:p>
          <a:p>
            <a:pPr indent="-342900" lvl="1" marL="914400" rtl="0" algn="just">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Close: close price adjusted for splits</a:t>
            </a:r>
            <a:endParaRPr sz="1800">
              <a:latin typeface="Times New Roman"/>
              <a:ea typeface="Times New Roman"/>
              <a:cs typeface="Times New Roman"/>
              <a:sym typeface="Times New Roman"/>
            </a:endParaRPr>
          </a:p>
          <a:p>
            <a:pPr indent="-342900" lvl="1" marL="914400" rtl="0" algn="just">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Adj Close: adjusted close price adjusted for both dividends and splits.</a:t>
            </a:r>
            <a:endParaRPr sz="1800">
              <a:latin typeface="Times New Roman"/>
              <a:ea typeface="Times New Roman"/>
              <a:cs typeface="Times New Roman"/>
              <a:sym typeface="Times New Roman"/>
            </a:endParaRPr>
          </a:p>
          <a:p>
            <a:pPr indent="-342900" lvl="1" marL="914400" rtl="0" algn="just">
              <a:lnSpc>
                <a:spcPct val="115000"/>
              </a:lnSpc>
              <a:spcBef>
                <a:spcPts val="300"/>
              </a:spcBef>
              <a:spcAft>
                <a:spcPts val="0"/>
              </a:spcAft>
              <a:buSzPts val="1800"/>
              <a:buFont typeface="Times New Roman"/>
              <a:buChar char="○"/>
            </a:pPr>
            <a:r>
              <a:rPr lang="en" sz="1800">
                <a:latin typeface="Times New Roman"/>
                <a:ea typeface="Times New Roman"/>
                <a:cs typeface="Times New Roman"/>
                <a:sym typeface="Times New Roman"/>
              </a:rPr>
              <a:t>Volume: the number of shares that changed hands during a given day</a:t>
            </a:r>
            <a:endParaRPr sz="1800">
              <a:latin typeface="Times New Roman"/>
              <a:ea typeface="Times New Roman"/>
              <a:cs typeface="Times New Roman"/>
              <a:sym typeface="Times New Roman"/>
            </a:endParaRPr>
          </a:p>
          <a:p>
            <a:pPr indent="-342900" lvl="0" marL="457200" rtl="0" algn="just">
              <a:lnSpc>
                <a:spcPct val="115000"/>
              </a:lnSpc>
              <a:spcBef>
                <a:spcPts val="1000"/>
              </a:spcBef>
              <a:spcAft>
                <a:spcPts val="1000"/>
              </a:spcAft>
              <a:buSzPts val="1800"/>
              <a:buFont typeface="Times New Roman"/>
              <a:buChar char="●"/>
            </a:pPr>
            <a:r>
              <a:rPr lang="en">
                <a:latin typeface="Times New Roman"/>
                <a:ea typeface="Times New Roman"/>
                <a:cs typeface="Times New Roman"/>
                <a:sym typeface="Times New Roman"/>
              </a:rPr>
              <a:t>70% samples for training set, 15% for validate set, 15% for testing set</a:t>
            </a:r>
            <a:endParaRPr>
              <a:latin typeface="Times New Roman"/>
              <a:ea typeface="Times New Roman"/>
              <a:cs typeface="Times New Roman"/>
              <a:sym typeface="Times New Roman"/>
            </a:endParaRPr>
          </a:p>
        </p:txBody>
      </p:sp>
      <p:pic>
        <p:nvPicPr>
          <p:cNvPr id="84" name="Google Shape;84;p17"/>
          <p:cNvPicPr preferRelativeResize="0"/>
          <p:nvPr/>
        </p:nvPicPr>
        <p:blipFill rotWithShape="1">
          <a:blip r:embed="rId3">
            <a:alphaModFix/>
          </a:blip>
          <a:srcRect b="-207260" l="-207992" r="2928" t="2196"/>
          <a:stretch/>
        </p:blipFill>
        <p:spPr>
          <a:xfrm>
            <a:off x="-248400" y="445025"/>
            <a:ext cx="8667750" cy="5048250"/>
          </a:xfrm>
          <a:prstGeom prst="rect">
            <a:avLst/>
          </a:prstGeom>
          <a:noFill/>
          <a:ln>
            <a:noFill/>
          </a:ln>
        </p:spPr>
      </p:pic>
      <p:pic>
        <p:nvPicPr>
          <p:cNvPr id="85" name="Google Shape;85;p17"/>
          <p:cNvPicPr preferRelativeResize="0"/>
          <p:nvPr/>
        </p:nvPicPr>
        <p:blipFill>
          <a:blip r:embed="rId4">
            <a:alphaModFix/>
          </a:blip>
          <a:stretch>
            <a:fillRect/>
          </a:stretch>
        </p:blipFill>
        <p:spPr>
          <a:xfrm>
            <a:off x="4833200" y="2048050"/>
            <a:ext cx="4071550" cy="1364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a:t>
            </a:r>
            <a:endParaRPr/>
          </a:p>
        </p:txBody>
      </p:sp>
      <p:sp>
        <p:nvSpPr>
          <p:cNvPr id="91" name="Google Shape;91;p18"/>
          <p:cNvSpPr txBox="1"/>
          <p:nvPr>
            <p:ph idx="1" type="body"/>
          </p:nvPr>
        </p:nvSpPr>
        <p:spPr>
          <a:xfrm>
            <a:off x="311700" y="1212900"/>
            <a:ext cx="8520600" cy="3690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LSTM Cell</a:t>
            </a:r>
            <a:endParaRPr>
              <a:latin typeface="Times New Roman"/>
              <a:ea typeface="Times New Roman"/>
              <a:cs typeface="Times New Roman"/>
              <a:sym typeface="Times New Roman"/>
            </a:endParaRPr>
          </a:p>
          <a:p>
            <a:pPr indent="0" lvl="0" marL="0" rtl="0" algn="l">
              <a:spcBef>
                <a:spcPts val="1600"/>
              </a:spcBef>
              <a:spcAft>
                <a:spcPts val="0"/>
              </a:spcAft>
              <a:buNone/>
            </a:pPr>
            <a:r>
              <a:t/>
            </a:r>
            <a:endParaRPr>
              <a:latin typeface="Times New Roman"/>
              <a:ea typeface="Times New Roman"/>
              <a:cs typeface="Times New Roman"/>
              <a:sym typeface="Times New Roman"/>
            </a:endParaRPr>
          </a:p>
          <a:p>
            <a:pPr indent="0" lvl="0" marL="0" rtl="0" algn="l">
              <a:spcBef>
                <a:spcPts val="1600"/>
              </a:spcBef>
              <a:spcAft>
                <a:spcPts val="0"/>
              </a:spcAft>
              <a:buNone/>
            </a:pPr>
            <a:r>
              <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Models</a:t>
            </a:r>
            <a:endParaRPr>
              <a:latin typeface="Times New Roman"/>
              <a:ea typeface="Times New Roman"/>
              <a:cs typeface="Times New Roman"/>
              <a:sym typeface="Times New Roman"/>
            </a:endParaRPr>
          </a:p>
          <a:p>
            <a:pPr indent="0" lvl="0" marL="0" rtl="0" algn="l">
              <a:spcBef>
                <a:spcPts val="1600"/>
              </a:spcBef>
              <a:spcAft>
                <a:spcPts val="0"/>
              </a:spcAft>
              <a:buNone/>
            </a:pPr>
            <a:r>
              <a:t/>
            </a:r>
            <a:endParaRPr>
              <a:latin typeface="Times New Roman"/>
              <a:ea typeface="Times New Roman"/>
              <a:cs typeface="Times New Roman"/>
              <a:sym typeface="Times New Roman"/>
            </a:endParaRPr>
          </a:p>
          <a:p>
            <a:pPr indent="0" lvl="0" marL="0" rtl="0" algn="l">
              <a:spcBef>
                <a:spcPts val="1600"/>
              </a:spcBef>
              <a:spcAft>
                <a:spcPts val="1600"/>
              </a:spcAft>
              <a:buNone/>
            </a:pPr>
            <a:r>
              <a:t/>
            </a:r>
            <a:endParaRPr>
              <a:latin typeface="Times New Roman"/>
              <a:ea typeface="Times New Roman"/>
              <a:cs typeface="Times New Roman"/>
              <a:sym typeface="Times New Roman"/>
            </a:endParaRPr>
          </a:p>
        </p:txBody>
      </p:sp>
      <p:pic>
        <p:nvPicPr>
          <p:cNvPr id="92" name="Google Shape;92;p18"/>
          <p:cNvPicPr preferRelativeResize="0"/>
          <p:nvPr/>
        </p:nvPicPr>
        <p:blipFill>
          <a:blip r:embed="rId3">
            <a:alphaModFix/>
          </a:blip>
          <a:stretch>
            <a:fillRect/>
          </a:stretch>
        </p:blipFill>
        <p:spPr>
          <a:xfrm>
            <a:off x="2794147" y="2834025"/>
            <a:ext cx="3555700" cy="1847775"/>
          </a:xfrm>
          <a:prstGeom prst="rect">
            <a:avLst/>
          </a:prstGeom>
          <a:noFill/>
          <a:ln>
            <a:noFill/>
          </a:ln>
        </p:spPr>
      </p:pic>
      <p:pic>
        <p:nvPicPr>
          <p:cNvPr id="93" name="Google Shape;93;p18"/>
          <p:cNvPicPr preferRelativeResize="0"/>
          <p:nvPr/>
        </p:nvPicPr>
        <p:blipFill rotWithShape="1">
          <a:blip r:embed="rId4">
            <a:alphaModFix/>
          </a:blip>
          <a:srcRect b="-19990" l="0" r="-22129" t="0"/>
          <a:stretch/>
        </p:blipFill>
        <p:spPr>
          <a:xfrm>
            <a:off x="2992000" y="1349050"/>
            <a:ext cx="3859375" cy="1384200"/>
          </a:xfrm>
          <a:prstGeom prst="rect">
            <a:avLst/>
          </a:prstGeom>
          <a:noFill/>
          <a:ln>
            <a:noFill/>
          </a:ln>
        </p:spPr>
      </p:pic>
      <p:pic>
        <p:nvPicPr>
          <p:cNvPr id="94" name="Google Shape;94;p18"/>
          <p:cNvPicPr preferRelativeResize="0"/>
          <p:nvPr/>
        </p:nvPicPr>
        <p:blipFill>
          <a:blip r:embed="rId5">
            <a:alphaModFix/>
          </a:blip>
          <a:stretch>
            <a:fillRect/>
          </a:stretch>
        </p:blipFill>
        <p:spPr>
          <a:xfrm>
            <a:off x="4774300" y="1118490"/>
            <a:ext cx="1705720" cy="1715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 Overview</a:t>
            </a:r>
            <a:endParaRPr/>
          </a:p>
        </p:txBody>
      </p:sp>
      <p:sp>
        <p:nvSpPr>
          <p:cNvPr id="100" name="Google Shape;100;p19"/>
          <p:cNvSpPr txBox="1"/>
          <p:nvPr>
            <p:ph idx="1" type="body"/>
          </p:nvPr>
        </p:nvSpPr>
        <p:spPr>
          <a:xfrm>
            <a:off x="311700" y="1152475"/>
            <a:ext cx="3957300" cy="3821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Input Feature Dimension: 6</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Open</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Close</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Adj Close</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Volume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Stacked-LSTM</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Time Series Length: 20</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LSTM Layers: 2</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Hidden Size: 100</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Dropout Rate: 0.2</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Batch Size: 64</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Output Time Series Length: 1</a:t>
            </a:r>
            <a:endParaRPr>
              <a:latin typeface="Times New Roman"/>
              <a:ea typeface="Times New Roman"/>
              <a:cs typeface="Times New Roman"/>
              <a:sym typeface="Times New Roman"/>
            </a:endParaRPr>
          </a:p>
        </p:txBody>
      </p:sp>
      <p:sp>
        <p:nvSpPr>
          <p:cNvPr id="101" name="Google Shape;101;p19"/>
          <p:cNvSpPr txBox="1"/>
          <p:nvPr>
            <p:ph idx="1" type="body"/>
          </p:nvPr>
        </p:nvSpPr>
        <p:spPr>
          <a:xfrm>
            <a:off x="4572000" y="1152475"/>
            <a:ext cx="3957300" cy="3821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Optimizer</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Adam</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Learning rate: 0.0005</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Training</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Epoches: 200 (with early stop)</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Output</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Predict Day: 1</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Open</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Close</a:t>
            </a: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Metrics</a:t>
            </a:r>
            <a:endParaRPr/>
          </a:p>
        </p:txBody>
      </p:sp>
      <p:sp>
        <p:nvSpPr>
          <p:cNvPr id="107" name="Google Shape;107;p20"/>
          <p:cNvSpPr txBox="1"/>
          <p:nvPr>
            <p:ph idx="1" type="body"/>
          </p:nvPr>
        </p:nvSpPr>
        <p:spPr>
          <a:xfrm>
            <a:off x="311700" y="1152475"/>
            <a:ext cx="8520600" cy="37935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Root Mean Square Error (RMSE/RMSD)</a:t>
            </a:r>
            <a:endParaRPr>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a:latin typeface="Times New Roman"/>
              <a:ea typeface="Times New Roman"/>
              <a:cs typeface="Times New Roman"/>
              <a:sym typeface="Times New Roman"/>
            </a:endParaRPr>
          </a:p>
          <a:p>
            <a:pPr indent="-342900" lvl="0" marL="457200" rtl="0" algn="just">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Mean Absolute Percentage Error (MAPE)</a:t>
            </a:r>
            <a:endParaRPr>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a:latin typeface="Times New Roman"/>
              <a:ea typeface="Times New Roman"/>
              <a:cs typeface="Times New Roman"/>
              <a:sym typeface="Times New Roman"/>
            </a:endParaRPr>
          </a:p>
          <a:p>
            <a:pPr indent="-342900" lvl="0" marL="457200" rtl="0" algn="just">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Mean Bias Error (MBE)</a:t>
            </a:r>
            <a:endParaRPr>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a:latin typeface="Times New Roman"/>
              <a:ea typeface="Times New Roman"/>
              <a:cs typeface="Times New Roman"/>
              <a:sym typeface="Times New Roman"/>
            </a:endParaRPr>
          </a:p>
          <a:p>
            <a:pPr indent="-342900" lvl="0" marL="457200" rtl="0" algn="just">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Rise and Fall Accuracy </a:t>
            </a:r>
            <a:endParaRPr>
              <a:latin typeface="Times New Roman"/>
              <a:ea typeface="Times New Roman"/>
              <a:cs typeface="Times New Roman"/>
              <a:sym typeface="Times New Roman"/>
            </a:endParaRPr>
          </a:p>
          <a:p>
            <a:pPr indent="0" lvl="0" marL="914400" rtl="0" algn="l">
              <a:spcBef>
                <a:spcPts val="0"/>
              </a:spcBef>
              <a:spcAft>
                <a:spcPts val="1600"/>
              </a:spcAft>
              <a:buNone/>
            </a:pPr>
            <a:r>
              <a:t/>
            </a:r>
            <a:endParaRPr>
              <a:latin typeface="Times New Roman"/>
              <a:ea typeface="Times New Roman"/>
              <a:cs typeface="Times New Roman"/>
              <a:sym typeface="Times New Roman"/>
            </a:endParaRPr>
          </a:p>
        </p:txBody>
      </p:sp>
      <p:pic>
        <p:nvPicPr>
          <p:cNvPr id="108" name="Google Shape;108;p20"/>
          <p:cNvPicPr preferRelativeResize="0"/>
          <p:nvPr/>
        </p:nvPicPr>
        <p:blipFill>
          <a:blip r:embed="rId3">
            <a:alphaModFix/>
          </a:blip>
          <a:stretch>
            <a:fillRect/>
          </a:stretch>
        </p:blipFill>
        <p:spPr>
          <a:xfrm>
            <a:off x="5706975" y="1701025"/>
            <a:ext cx="2454275" cy="714425"/>
          </a:xfrm>
          <a:prstGeom prst="rect">
            <a:avLst/>
          </a:prstGeom>
          <a:noFill/>
          <a:ln>
            <a:noFill/>
          </a:ln>
        </p:spPr>
      </p:pic>
      <p:pic>
        <p:nvPicPr>
          <p:cNvPr id="109" name="Google Shape;109;p20"/>
          <p:cNvPicPr preferRelativeResize="0"/>
          <p:nvPr/>
        </p:nvPicPr>
        <p:blipFill rotWithShape="1">
          <a:blip r:embed="rId4">
            <a:alphaModFix/>
          </a:blip>
          <a:srcRect b="13718" l="0" r="0" t="7073"/>
          <a:stretch/>
        </p:blipFill>
        <p:spPr>
          <a:xfrm>
            <a:off x="5706975" y="986600"/>
            <a:ext cx="2454276" cy="714425"/>
          </a:xfrm>
          <a:prstGeom prst="rect">
            <a:avLst/>
          </a:prstGeom>
          <a:noFill/>
          <a:ln>
            <a:noFill/>
          </a:ln>
        </p:spPr>
      </p:pic>
      <p:pic>
        <p:nvPicPr>
          <p:cNvPr id="110" name="Google Shape;110;p20"/>
          <p:cNvPicPr preferRelativeResize="0"/>
          <p:nvPr/>
        </p:nvPicPr>
        <p:blipFill>
          <a:blip r:embed="rId5">
            <a:alphaModFix/>
          </a:blip>
          <a:stretch>
            <a:fillRect/>
          </a:stretch>
        </p:blipFill>
        <p:spPr>
          <a:xfrm>
            <a:off x="5783174" y="2415450"/>
            <a:ext cx="1791800" cy="638050"/>
          </a:xfrm>
          <a:prstGeom prst="rect">
            <a:avLst/>
          </a:prstGeom>
          <a:noFill/>
          <a:ln>
            <a:noFill/>
          </a:ln>
        </p:spPr>
      </p:pic>
      <p:pic>
        <p:nvPicPr>
          <p:cNvPr id="111" name="Google Shape;111;p20"/>
          <p:cNvPicPr preferRelativeResize="0"/>
          <p:nvPr/>
        </p:nvPicPr>
        <p:blipFill>
          <a:blip r:embed="rId6">
            <a:alphaModFix/>
          </a:blip>
          <a:stretch>
            <a:fillRect/>
          </a:stretch>
        </p:blipFill>
        <p:spPr>
          <a:xfrm>
            <a:off x="1423975" y="3493700"/>
            <a:ext cx="6678879" cy="1452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Outcome (SHA)</a:t>
            </a:r>
            <a:endParaRPr/>
          </a:p>
        </p:txBody>
      </p:sp>
      <p:sp>
        <p:nvSpPr>
          <p:cNvPr id="117" name="Google Shape;117;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Training loss history</a:t>
            </a:r>
            <a:endParaRPr>
              <a:latin typeface="Times New Roman"/>
              <a:ea typeface="Times New Roman"/>
              <a:cs typeface="Times New Roman"/>
              <a:sym typeface="Times New Roman"/>
            </a:endParaRPr>
          </a:p>
          <a:p>
            <a:pPr indent="0" lvl="0" marL="457200" rtl="0" algn="l">
              <a:spcBef>
                <a:spcPts val="1600"/>
              </a:spcBef>
              <a:spcAft>
                <a:spcPts val="0"/>
              </a:spcAft>
              <a:buNone/>
            </a:pPr>
            <a:r>
              <a:t/>
            </a:r>
            <a:endParaRPr>
              <a:latin typeface="Times New Roman"/>
              <a:ea typeface="Times New Roman"/>
              <a:cs typeface="Times New Roman"/>
              <a:sym typeface="Times New Roman"/>
            </a:endParaRPr>
          </a:p>
          <a:p>
            <a:pPr indent="0" lvl="0" marL="457200" rtl="0" algn="l">
              <a:spcBef>
                <a:spcPts val="1600"/>
              </a:spcBef>
              <a:spcAft>
                <a:spcPts val="0"/>
              </a:spcAft>
              <a:buNone/>
            </a:pPr>
            <a:r>
              <a:t/>
            </a:r>
            <a:endParaRPr>
              <a:latin typeface="Times New Roman"/>
              <a:ea typeface="Times New Roman"/>
              <a:cs typeface="Times New Roman"/>
              <a:sym typeface="Times New Roman"/>
            </a:endParaRPr>
          </a:p>
          <a:p>
            <a:pPr indent="0" lvl="0" marL="457200" rtl="0" algn="l">
              <a:spcBef>
                <a:spcPts val="1600"/>
              </a:spcBef>
              <a:spcAft>
                <a:spcPts val="0"/>
              </a:spcAft>
              <a:buNone/>
            </a:pPr>
            <a:r>
              <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300 days real/predict plot on validation set </a:t>
            </a:r>
            <a:endParaRPr>
              <a:latin typeface="Times New Roman"/>
              <a:ea typeface="Times New Roman"/>
              <a:cs typeface="Times New Roman"/>
              <a:sym typeface="Times New Roman"/>
            </a:endParaRPr>
          </a:p>
        </p:txBody>
      </p:sp>
      <p:pic>
        <p:nvPicPr>
          <p:cNvPr id="118" name="Google Shape;118;p21"/>
          <p:cNvPicPr preferRelativeResize="0"/>
          <p:nvPr/>
        </p:nvPicPr>
        <p:blipFill>
          <a:blip r:embed="rId3">
            <a:alphaModFix/>
          </a:blip>
          <a:stretch>
            <a:fillRect/>
          </a:stretch>
        </p:blipFill>
        <p:spPr>
          <a:xfrm>
            <a:off x="5122275" y="3057450"/>
            <a:ext cx="3239848" cy="2028775"/>
          </a:xfrm>
          <a:prstGeom prst="rect">
            <a:avLst/>
          </a:prstGeom>
          <a:noFill/>
          <a:ln>
            <a:noFill/>
          </a:ln>
        </p:spPr>
      </p:pic>
      <p:pic>
        <p:nvPicPr>
          <p:cNvPr id="119" name="Google Shape;119;p21"/>
          <p:cNvPicPr preferRelativeResize="0"/>
          <p:nvPr/>
        </p:nvPicPr>
        <p:blipFill>
          <a:blip r:embed="rId4">
            <a:alphaModFix/>
          </a:blip>
          <a:stretch>
            <a:fillRect/>
          </a:stretch>
        </p:blipFill>
        <p:spPr>
          <a:xfrm>
            <a:off x="700725" y="1797175"/>
            <a:ext cx="4572000" cy="1249325"/>
          </a:xfrm>
          <a:prstGeom prst="rect">
            <a:avLst/>
          </a:prstGeom>
          <a:noFill/>
          <a:ln>
            <a:noFill/>
          </a:ln>
        </p:spPr>
      </p:pic>
      <p:pic>
        <p:nvPicPr>
          <p:cNvPr id="120" name="Google Shape;120;p21"/>
          <p:cNvPicPr preferRelativeResize="0"/>
          <p:nvPr/>
        </p:nvPicPr>
        <p:blipFill>
          <a:blip r:embed="rId5">
            <a:alphaModFix/>
          </a:blip>
          <a:stretch>
            <a:fillRect/>
          </a:stretch>
        </p:blipFill>
        <p:spPr>
          <a:xfrm>
            <a:off x="5359775" y="1056463"/>
            <a:ext cx="2908324" cy="196224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